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1"/>
  </p:sldMasterIdLst>
  <p:notesMasterIdLst>
    <p:notesMasterId r:id="rId35"/>
  </p:notesMasterIdLst>
  <p:handoutMasterIdLst>
    <p:handoutMasterId r:id="rId36"/>
  </p:handoutMasterIdLst>
  <p:sldIdLst>
    <p:sldId id="256" r:id="rId2"/>
    <p:sldId id="280" r:id="rId3"/>
    <p:sldId id="303" r:id="rId4"/>
    <p:sldId id="304" r:id="rId5"/>
    <p:sldId id="307" r:id="rId6"/>
    <p:sldId id="310" r:id="rId7"/>
    <p:sldId id="308" r:id="rId8"/>
    <p:sldId id="309" r:id="rId9"/>
    <p:sldId id="312" r:id="rId10"/>
    <p:sldId id="311" r:id="rId11"/>
    <p:sldId id="313" r:id="rId12"/>
    <p:sldId id="314" r:id="rId13"/>
    <p:sldId id="315" r:id="rId14"/>
    <p:sldId id="316" r:id="rId15"/>
    <p:sldId id="318" r:id="rId16"/>
    <p:sldId id="319" r:id="rId17"/>
    <p:sldId id="317" r:id="rId18"/>
    <p:sldId id="258" r:id="rId19"/>
    <p:sldId id="273" r:id="rId20"/>
    <p:sldId id="262" r:id="rId21"/>
    <p:sldId id="263" r:id="rId22"/>
    <p:sldId id="275" r:id="rId23"/>
    <p:sldId id="292" r:id="rId24"/>
    <p:sldId id="293" r:id="rId25"/>
    <p:sldId id="305" r:id="rId26"/>
    <p:sldId id="301" r:id="rId27"/>
    <p:sldId id="306" r:id="rId28"/>
    <p:sldId id="277" r:id="rId29"/>
    <p:sldId id="320" r:id="rId30"/>
    <p:sldId id="324" r:id="rId31"/>
    <p:sldId id="325" r:id="rId32"/>
    <p:sldId id="322" r:id="rId33"/>
    <p:sldId id="323" r:id="rId34"/>
  </p:sldIdLst>
  <p:sldSz cx="9144000" cy="5143500" type="screen16x9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MS PGothic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MS PGothic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MS PGothic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MS PGothic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MS PGothic" pitchFamily="34" charset="-128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MS PGothic" pitchFamily="34" charset="-128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MS PGothic" pitchFamily="34" charset="-128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MS PGothic" pitchFamily="34" charset="-128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MS PGothic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EDFF"/>
    <a:srgbClr val="001965"/>
    <a:srgbClr val="00D4FF"/>
    <a:srgbClr val="00B7FF"/>
    <a:srgbClr val="0053FF"/>
    <a:srgbClr val="ED153F"/>
    <a:srgbClr val="B2B3B2"/>
    <a:srgbClr val="C7C2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44" autoAdjust="0"/>
    <p:restoredTop sz="85974" autoAdjust="0"/>
  </p:normalViewPr>
  <p:slideViewPr>
    <p:cSldViewPr>
      <p:cViewPr>
        <p:scale>
          <a:sx n="95" d="100"/>
          <a:sy n="95" d="100"/>
        </p:scale>
        <p:origin x="-624" y="-211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fsdkba094\AMNE\Dokumenter\Fodklinik\incidens_21feb2014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8919072615923014E-2"/>
          <c:y val="0.13345188774480113"/>
          <c:w val="0.88878827646544178"/>
          <c:h val="0.75056830203916813"/>
        </c:manualLayout>
      </c:layout>
      <c:lineChart>
        <c:grouping val="standard"/>
        <c:varyColors val="0"/>
        <c:ser>
          <c:idx val="0"/>
          <c:order val="0"/>
          <c:tx>
            <c:strRef>
              <c:f>T2_IALT_FIRST_SAAR_UN!$A$2</c:f>
              <c:strCache>
                <c:ptCount val="1"/>
                <c:pt idx="0">
                  <c:v>All type 2</c:v>
                </c:pt>
              </c:strCache>
            </c:strRef>
          </c:tx>
          <c:marker>
            <c:symbol val="none"/>
          </c:marker>
          <c:cat>
            <c:numRef>
              <c:f>T2_IALT_FIRST_SAAR_UN!$B$1:$L$1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T2_IALT_FIRST_SAAR_UN!$B$2:$L$2</c:f>
              <c:numCache>
                <c:formatCode>General</c:formatCode>
                <c:ptCount val="11"/>
                <c:pt idx="0">
                  <c:v>2.7</c:v>
                </c:pt>
                <c:pt idx="1">
                  <c:v>2.7</c:v>
                </c:pt>
                <c:pt idx="2">
                  <c:v>2.7</c:v>
                </c:pt>
                <c:pt idx="3">
                  <c:v>1.9</c:v>
                </c:pt>
                <c:pt idx="4">
                  <c:v>1.7</c:v>
                </c:pt>
                <c:pt idx="5">
                  <c:v>1.5</c:v>
                </c:pt>
                <c:pt idx="6">
                  <c:v>2</c:v>
                </c:pt>
                <c:pt idx="7">
                  <c:v>1.5</c:v>
                </c:pt>
                <c:pt idx="8">
                  <c:v>1.4</c:v>
                </c:pt>
                <c:pt idx="9">
                  <c:v>2</c:v>
                </c:pt>
                <c:pt idx="10">
                  <c:v>1.7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T2_IALT_FIRST_SAAR_UN!$A$3</c:f>
              <c:strCache>
                <c:ptCount val="1"/>
                <c:pt idx="0">
                  <c:v>Neuropatic</c:v>
                </c:pt>
              </c:strCache>
            </c:strRef>
          </c:tx>
          <c:marker>
            <c:symbol val="none"/>
          </c:marker>
          <c:cat>
            <c:numRef>
              <c:f>T2_IALT_FIRST_SAAR_UN!$B$1:$L$1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T2_IALT_FIRST_SAAR_UN!$B$3:$L$3</c:f>
              <c:numCache>
                <c:formatCode>General</c:formatCode>
                <c:ptCount val="11"/>
                <c:pt idx="0">
                  <c:v>1.6</c:v>
                </c:pt>
                <c:pt idx="1">
                  <c:v>1.9</c:v>
                </c:pt>
                <c:pt idx="2">
                  <c:v>1.7</c:v>
                </c:pt>
                <c:pt idx="3">
                  <c:v>1</c:v>
                </c:pt>
                <c:pt idx="4">
                  <c:v>1.1000000000000001</c:v>
                </c:pt>
                <c:pt idx="5">
                  <c:v>0.4</c:v>
                </c:pt>
                <c:pt idx="6">
                  <c:v>1</c:v>
                </c:pt>
                <c:pt idx="7">
                  <c:v>0.9</c:v>
                </c:pt>
                <c:pt idx="8">
                  <c:v>0.7</c:v>
                </c:pt>
                <c:pt idx="9">
                  <c:v>1.2</c:v>
                </c:pt>
                <c:pt idx="10">
                  <c:v>0.9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T2_IALT_FIRST_SAAR_UN!$A$4</c:f>
              <c:strCache>
                <c:ptCount val="1"/>
                <c:pt idx="0">
                  <c:v>Ischemic</c:v>
                </c:pt>
              </c:strCache>
            </c:strRef>
          </c:tx>
          <c:marker>
            <c:symbol val="none"/>
          </c:marker>
          <c:cat>
            <c:numRef>
              <c:f>T2_IALT_FIRST_SAAR_UN!$B$1:$L$1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T2_IALT_FIRST_SAAR_UN!$B$4:$L$4</c:f>
              <c:numCache>
                <c:formatCode>General</c:formatCode>
                <c:ptCount val="11"/>
                <c:pt idx="0">
                  <c:v>0.2</c:v>
                </c:pt>
                <c:pt idx="1">
                  <c:v>0.1</c:v>
                </c:pt>
                <c:pt idx="2">
                  <c:v>0.2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0.2</c:v>
                </c:pt>
                <c:pt idx="7">
                  <c:v>0.3</c:v>
                </c:pt>
                <c:pt idx="8">
                  <c:v>0.1</c:v>
                </c:pt>
                <c:pt idx="9">
                  <c:v>0</c:v>
                </c:pt>
                <c:pt idx="10">
                  <c:v>0.1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T2_IALT_FIRST_SAAR_UN!$A$5</c:f>
              <c:strCache>
                <c:ptCount val="1"/>
                <c:pt idx="0">
                  <c:v>Neuroischemic</c:v>
                </c:pt>
              </c:strCache>
            </c:strRef>
          </c:tx>
          <c:marker>
            <c:symbol val="none"/>
          </c:marker>
          <c:cat>
            <c:numRef>
              <c:f>T2_IALT_FIRST_SAAR_UN!$B$1:$L$1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T2_IALT_FIRST_SAAR_UN!$B$5:$L$5</c:f>
              <c:numCache>
                <c:formatCode>General</c:formatCode>
                <c:ptCount val="11"/>
                <c:pt idx="0">
                  <c:v>0.9</c:v>
                </c:pt>
                <c:pt idx="1">
                  <c:v>0.7</c:v>
                </c:pt>
                <c:pt idx="2">
                  <c:v>0.7</c:v>
                </c:pt>
                <c:pt idx="3">
                  <c:v>0.8</c:v>
                </c:pt>
                <c:pt idx="4">
                  <c:v>0.5</c:v>
                </c:pt>
                <c:pt idx="5">
                  <c:v>1</c:v>
                </c:pt>
                <c:pt idx="6">
                  <c:v>0.7</c:v>
                </c:pt>
                <c:pt idx="7">
                  <c:v>0.3</c:v>
                </c:pt>
                <c:pt idx="8">
                  <c:v>0.6</c:v>
                </c:pt>
                <c:pt idx="9">
                  <c:v>0.8</c:v>
                </c:pt>
                <c:pt idx="10">
                  <c:v>0.6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2767104"/>
        <c:axId val="134620288"/>
      </c:lineChart>
      <c:catAx>
        <c:axId val="132767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4620288"/>
        <c:crosses val="autoZero"/>
        <c:auto val="1"/>
        <c:lblAlgn val="ctr"/>
        <c:lblOffset val="100"/>
        <c:noMultiLvlLbl val="0"/>
      </c:catAx>
      <c:valAx>
        <c:axId val="134620288"/>
        <c:scaling>
          <c:orientation val="minMax"/>
          <c:min val="0"/>
        </c:scaling>
        <c:delete val="0"/>
        <c:axPos val="l"/>
        <c:majorGridlines>
          <c:spPr>
            <a:ln>
              <a:prstDash val="sysDash"/>
            </a:ln>
          </c:spPr>
        </c:majorGridlines>
        <c:numFmt formatCode="#,##0.00" sourceLinked="0"/>
        <c:majorTickMark val="out"/>
        <c:minorTickMark val="none"/>
        <c:tickLblPos val="nextTo"/>
        <c:crossAx val="132767104"/>
        <c:crosses val="autoZero"/>
        <c:crossBetween val="between"/>
      </c:valAx>
    </c:plotArea>
    <c:legend>
      <c:legendPos val="tr"/>
      <c:layout/>
      <c:overlay val="1"/>
      <c:spPr>
        <a:solidFill>
          <a:schemeClr val="bg1"/>
        </a:solidFill>
      </c:sp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fld id="{D3E652FC-9CB5-467F-A3CB-5C9F5DE0CE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7575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/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fld id="{C5FDC8DE-9404-479E-B24F-ACC318764F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7544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170B022C-B4D4-44A7-9647-241A37CD5113}" type="slidenum">
              <a:rPr lang="en-GB" sz="1200" smtClean="0"/>
              <a:pPr eaLnBrk="1" hangingPunct="1"/>
              <a:t>1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9981F0DB-D356-4232-9AE8-2C303FECF972}" type="slidenum">
              <a:rPr lang="en-GB" sz="1200" smtClean="0"/>
              <a:pPr eaLnBrk="1" hangingPunct="1"/>
              <a:t>10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14974167-8AAE-4C45-863A-CA77654243F8}" type="slidenum">
              <a:rPr lang="en-GB" sz="1200" smtClean="0"/>
              <a:pPr eaLnBrk="1" hangingPunct="1"/>
              <a:t>11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2B235C96-8F21-454B-B8CE-6C931BD2362A}" type="slidenum">
              <a:rPr lang="en-GB" sz="1200" smtClean="0"/>
              <a:pPr eaLnBrk="1" hangingPunct="1"/>
              <a:t>12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41B7046F-EAC1-4543-B823-1923A90B6113}" type="slidenum">
              <a:rPr lang="en-GB" sz="1200" smtClean="0"/>
              <a:pPr eaLnBrk="1" hangingPunct="1"/>
              <a:t>13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69484A83-33BD-4FAC-9384-95DE92AAA22A}" type="slidenum">
              <a:rPr lang="en-GB" sz="1200" smtClean="0"/>
              <a:pPr eaLnBrk="1" hangingPunct="1"/>
              <a:t>14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F366484C-2832-44AC-817A-284FEDA1BC43}" type="slidenum">
              <a:rPr lang="en-GB" sz="1200" smtClean="0"/>
              <a:pPr eaLnBrk="1" hangingPunct="1"/>
              <a:t>15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F50A761F-CC7F-4558-AFF3-1AB87257B70B}" type="slidenum">
              <a:rPr lang="en-GB" sz="1200" smtClean="0"/>
              <a:pPr eaLnBrk="1" hangingPunct="1"/>
              <a:t>16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CE7ECF78-3A07-45FA-AE6A-3B1569C89CAD}" type="slidenum">
              <a:rPr lang="en-GB" sz="1200" smtClean="0"/>
              <a:pPr eaLnBrk="1" hangingPunct="1"/>
              <a:t>17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4E3CC25E-69D6-4120-BBF5-9D43F104C2EB}" type="slidenum">
              <a:rPr lang="en-GB" sz="1200" smtClean="0"/>
              <a:pPr eaLnBrk="1" hangingPunct="1"/>
              <a:t>18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57ADF107-7958-431A-AC87-5DBA6ABB5611}" type="slidenum">
              <a:rPr lang="en-GB" sz="1200" smtClean="0"/>
              <a:pPr eaLnBrk="1" hangingPunct="1"/>
              <a:t>19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30D25DC7-8481-4410-86E2-09495FC37FC1}" type="slidenum">
              <a:rPr lang="en-GB" sz="1200" smtClean="0"/>
              <a:pPr eaLnBrk="1" hangingPunct="1"/>
              <a:t>2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FA60435C-D1FB-4E07-B655-732CD02C9DCB}" type="slidenum">
              <a:rPr lang="en-GB" sz="1200" smtClean="0"/>
              <a:pPr eaLnBrk="1" hangingPunct="1"/>
              <a:t>20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5850B984-0070-4C1E-ADA2-D063A8C8D15B}" type="slidenum">
              <a:rPr lang="en-GB" sz="1200" smtClean="0"/>
              <a:pPr eaLnBrk="1" hangingPunct="1"/>
              <a:t>21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2E27DDB3-E7ED-44AA-B631-BFD62557D0CB}" type="slidenum">
              <a:rPr lang="en-GB" sz="1200" smtClean="0"/>
              <a:pPr eaLnBrk="1" hangingPunct="1"/>
              <a:t>22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1072AB69-8074-409E-9A22-4E748B3E9089}" type="slidenum">
              <a:rPr lang="en-GB" sz="1200" smtClean="0"/>
              <a:pPr eaLnBrk="1" hangingPunct="1"/>
              <a:t>23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DB3636D8-F1F3-43A8-8215-92A61A024C4A}" type="slidenum">
              <a:rPr lang="en-GB" sz="1200" smtClean="0"/>
              <a:pPr eaLnBrk="1" hangingPunct="1"/>
              <a:t>24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9996AB9F-24DC-4C4B-AF5E-EB08A38DBAFF}" type="slidenum">
              <a:rPr lang="en-GB" sz="1200" smtClean="0"/>
              <a:pPr eaLnBrk="1" hangingPunct="1"/>
              <a:t>25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3F3A9A27-D2C7-42D9-B36C-92E3043B9B14}" type="slidenum">
              <a:rPr lang="en-GB" sz="1200" smtClean="0"/>
              <a:pPr eaLnBrk="1" hangingPunct="1"/>
              <a:t>26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8E66FBB6-4D6C-4D79-991F-A1920D00C84A}" type="slidenum">
              <a:rPr lang="en-GB" sz="1200" smtClean="0"/>
              <a:pPr eaLnBrk="1" hangingPunct="1"/>
              <a:t>27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B3ED7F91-94FA-42A4-8A85-A92F0E0850D0}" type="slidenum">
              <a:rPr lang="en-GB" sz="1200" smtClean="0"/>
              <a:pPr eaLnBrk="1" hangingPunct="1"/>
              <a:t>28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dirty="0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A0399629-D300-4BF1-B726-96FC1B481577}" type="slidenum">
              <a:rPr lang="en-GB" sz="1200" smtClean="0"/>
              <a:pPr eaLnBrk="1" hangingPunct="1"/>
              <a:t>29</a:t>
            </a:fld>
            <a:endParaRPr lang="en-GB" sz="120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ED45FAB0-071A-477D-A70F-A6FB2E27A651}" type="slidenum">
              <a:rPr lang="en-GB" sz="1200" smtClean="0"/>
              <a:pPr eaLnBrk="1" hangingPunct="1"/>
              <a:t>3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dirty="0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A0399629-D300-4BF1-B726-96FC1B481577}" type="slidenum">
              <a:rPr lang="en-GB" sz="1200" smtClean="0"/>
              <a:pPr eaLnBrk="1" hangingPunct="1"/>
              <a:t>30</a:t>
            </a:fld>
            <a:endParaRPr lang="en-GB" sz="1200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1B2E3EF2-3C3D-4972-AFB7-61662D007A09}" type="slidenum">
              <a:rPr lang="en-GB" sz="1200" smtClean="0"/>
              <a:pPr eaLnBrk="1" hangingPunct="1"/>
              <a:t>31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EF00CCCE-3CAF-40F6-9DCE-803617BDB687}" type="slidenum">
              <a:rPr lang="en-GB" sz="1200" smtClean="0"/>
              <a:pPr eaLnBrk="1" hangingPunct="1"/>
              <a:t>32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7F36E74A-6F51-484C-93F6-E090F90FF87E}" type="slidenum">
              <a:rPr lang="en-GB" sz="1200" smtClean="0"/>
              <a:pPr eaLnBrk="1" hangingPunct="1"/>
              <a:t>4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9F4FE4AC-726F-43E5-9C34-90D72BB34A3E}" type="slidenum">
              <a:rPr lang="en-GB" sz="1200" smtClean="0"/>
              <a:pPr eaLnBrk="1" hangingPunct="1"/>
              <a:t>5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7CB9B28F-3714-4D5D-84A4-338EE03B3340}" type="slidenum">
              <a:rPr lang="en-GB" sz="1200" smtClean="0"/>
              <a:pPr eaLnBrk="1" hangingPunct="1"/>
              <a:t>6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D1FFBE74-7C1D-47A2-AA65-68C1534859BD}" type="slidenum">
              <a:rPr lang="en-GB" sz="1200" smtClean="0"/>
              <a:pPr eaLnBrk="1" hangingPunct="1"/>
              <a:t>7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37A5343F-546A-4039-88F1-970E253C72BA}" type="slidenum">
              <a:rPr lang="en-GB" sz="1200" smtClean="0"/>
              <a:pPr eaLnBrk="1" hangingPunct="1"/>
              <a:t>8</a:t>
            </a:fld>
            <a:endParaRPr lang="en-GB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9F332B6F-5A06-4061-B211-99D2677141F6}" type="slidenum">
              <a:rPr lang="en-GB" sz="1200" smtClean="0"/>
              <a:pPr eaLnBrk="1" hangingPunct="1"/>
              <a:t>9</a:t>
            </a:fld>
            <a:endParaRPr lang="en-GB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3651250"/>
            <a:ext cx="1582738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2140148"/>
            <a:ext cx="6912768" cy="863204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1668354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laceholder -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66225" cy="100806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2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4412" y="339502"/>
            <a:ext cx="7974012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lnSpc>
                <a:spcPct val="90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Pladsholder til indhold 23"/>
          <p:cNvSpPr>
            <a:spLocks noGrp="1"/>
          </p:cNvSpPr>
          <p:nvPr>
            <p:ph sz="quarter" idx="13"/>
          </p:nvPr>
        </p:nvSpPr>
        <p:spPr>
          <a:xfrm>
            <a:off x="414412" y="1203324"/>
            <a:ext cx="7992119" cy="324063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5" name="Pladsholder til dato 9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diasnummer 1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70CF5D7-48F5-4A3E-91FC-27EF71FE5E1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Pladsholder til sidefod 11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______________________________________________________________________________ References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278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laceholder -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indhold 23"/>
          <p:cNvSpPr>
            <a:spLocks noGrp="1"/>
          </p:cNvSpPr>
          <p:nvPr>
            <p:ph sz="quarter" idx="13"/>
          </p:nvPr>
        </p:nvSpPr>
        <p:spPr>
          <a:xfrm>
            <a:off x="414412" y="1203324"/>
            <a:ext cx="7992119" cy="3240633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4412" y="339502"/>
            <a:ext cx="7974012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lnSpc>
                <a:spcPct val="90000"/>
              </a:lnSpc>
              <a:defRPr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ladsholder til sidefod 11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______________________________________________________________________________ References</a:t>
            </a:r>
            <a:endParaRPr lang="en-GB" dirty="0"/>
          </a:p>
        </p:txBody>
      </p:sp>
      <p:sp>
        <p:nvSpPr>
          <p:cNvPr id="5" name="Pladsholder til dato 9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dias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8C1DF-2B82-4ED9-8609-6868F6EE659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9886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laceholder - head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indhold 23"/>
          <p:cNvSpPr>
            <a:spLocks noGrp="1"/>
          </p:cNvSpPr>
          <p:nvPr>
            <p:ph sz="quarter" idx="13"/>
          </p:nvPr>
        </p:nvSpPr>
        <p:spPr>
          <a:xfrm>
            <a:off x="414412" y="1203324"/>
            <a:ext cx="7992119" cy="324063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4412" y="339502"/>
            <a:ext cx="7974012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lnSpc>
                <a:spcPct val="9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ladsholder til sidefod 11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______________________________________________________________________________ References</a:t>
            </a:r>
            <a:endParaRPr lang="en-GB" dirty="0"/>
          </a:p>
        </p:txBody>
      </p:sp>
      <p:sp>
        <p:nvSpPr>
          <p:cNvPr id="5" name="Pladsholder til dato 9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dias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8F16A-DC64-46CE-A955-5E07865B2A9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448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dsholder til indhold 23"/>
          <p:cNvSpPr>
            <a:spLocks noGrp="1"/>
          </p:cNvSpPr>
          <p:nvPr>
            <p:ph sz="quarter" idx="13"/>
          </p:nvPr>
        </p:nvSpPr>
        <p:spPr>
          <a:xfrm>
            <a:off x="414412" y="1203324"/>
            <a:ext cx="3869555" cy="3240633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10" name="Pladsholder til indhold 23"/>
          <p:cNvSpPr>
            <a:spLocks noGrp="1"/>
          </p:cNvSpPr>
          <p:nvPr>
            <p:ph sz="quarter" idx="14"/>
          </p:nvPr>
        </p:nvSpPr>
        <p:spPr>
          <a:xfrm>
            <a:off x="4518869" y="1203324"/>
            <a:ext cx="3869555" cy="324063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4412" y="339502"/>
            <a:ext cx="742042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lnSpc>
                <a:spcPct val="9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Pladsholder til sidefod 11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______________________________________________________________________________ References</a:t>
            </a:r>
            <a:endParaRPr lang="en-GB" dirty="0"/>
          </a:p>
        </p:txBody>
      </p:sp>
      <p:sp>
        <p:nvSpPr>
          <p:cNvPr id="6" name="Pladsholder til dato 9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Pladsholder til diasnumm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C2929-48B4-48E6-B945-4D046DDCA84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288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4412" y="339502"/>
            <a:ext cx="7420427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lnSpc>
                <a:spcPct val="9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Pladsholder til indhold 23"/>
          <p:cNvSpPr>
            <a:spLocks noGrp="1"/>
          </p:cNvSpPr>
          <p:nvPr>
            <p:ph sz="quarter" idx="15"/>
          </p:nvPr>
        </p:nvSpPr>
        <p:spPr>
          <a:xfrm>
            <a:off x="5868144" y="1203324"/>
            <a:ext cx="2520280" cy="3240633"/>
          </a:xfrm>
        </p:spPr>
        <p:txBody>
          <a:bodyPr/>
          <a:lstStyle>
            <a:lvl1pPr>
              <a:defRPr sz="18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Pladsholder til indhold 23"/>
          <p:cNvSpPr>
            <a:spLocks noGrp="1"/>
          </p:cNvSpPr>
          <p:nvPr>
            <p:ph sz="quarter" idx="16"/>
          </p:nvPr>
        </p:nvSpPr>
        <p:spPr>
          <a:xfrm>
            <a:off x="3141278" y="1203324"/>
            <a:ext cx="2520280" cy="3240633"/>
          </a:xfrm>
        </p:spPr>
        <p:txBody>
          <a:bodyPr/>
          <a:lstStyle>
            <a:lvl1pPr>
              <a:defRPr sz="18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Pladsholder til indhold 23"/>
          <p:cNvSpPr>
            <a:spLocks noGrp="1"/>
          </p:cNvSpPr>
          <p:nvPr>
            <p:ph sz="quarter" idx="17"/>
          </p:nvPr>
        </p:nvSpPr>
        <p:spPr>
          <a:xfrm>
            <a:off x="414412" y="1203324"/>
            <a:ext cx="2520280" cy="3240633"/>
          </a:xfrm>
        </p:spPr>
        <p:txBody>
          <a:bodyPr/>
          <a:lstStyle>
            <a:lvl1pPr>
              <a:defRPr sz="18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dsholder til sidefod 11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______________________________________________________________________________ References</a:t>
            </a:r>
            <a:endParaRPr lang="en-GB" dirty="0"/>
          </a:p>
        </p:txBody>
      </p:sp>
      <p:sp>
        <p:nvSpPr>
          <p:cNvPr id="7" name="Pladsholder til dato 9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Pladsholder til diasnummer 12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0FCEA-EAA0-4689-8F3F-F42AB4ACC6C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530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10"/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4412" y="771550"/>
            <a:ext cx="7992000" cy="3600400"/>
          </a:xfrm>
        </p:spPr>
        <p:txBody>
          <a:bodyPr>
            <a:normAutofit/>
          </a:bodyPr>
          <a:lstStyle>
            <a:lvl1pPr>
              <a:defRPr sz="60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197383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10"/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4265140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GB"/>
              <a:t>Slide no </a:t>
            </a:r>
            <a:fld id="{7C85E3D7-FC13-4A97-AFAA-7381F569AEC6}" type="slidenum">
              <a:rPr lang="en-GB"/>
              <a:pPr>
                <a:defRPr/>
              </a:pPr>
              <a:t>‹#›</a:t>
            </a:fld>
            <a:r>
              <a:rPr lang="en-GB"/>
              <a:t>  •    •   </a:t>
            </a:r>
          </a:p>
        </p:txBody>
      </p:sp>
    </p:spTree>
    <p:extLst>
      <p:ext uri="{BB962C8B-B14F-4D97-AF65-F5344CB8AC3E}">
        <p14:creationId xmlns:p14="http://schemas.microsoft.com/office/powerpoint/2010/main" val="3843500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4338" y="123825"/>
            <a:ext cx="7326312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338" y="1214438"/>
            <a:ext cx="7467600" cy="322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4" name="Pladsholder til sidefod 11"/>
          <p:cNvSpPr>
            <a:spLocks noGrp="1"/>
          </p:cNvSpPr>
          <p:nvPr>
            <p:ph type="ftr" sz="quarter" idx="3"/>
          </p:nvPr>
        </p:nvSpPr>
        <p:spPr>
          <a:xfrm>
            <a:off x="414338" y="4730750"/>
            <a:ext cx="5688012" cy="28892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>
              <a:defRPr sz="900">
                <a:latin typeface="Verdan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______________________________________________________________________________ References</a:t>
            </a:r>
            <a:endParaRPr lang="en-GB" dirty="0"/>
          </a:p>
        </p:txBody>
      </p:sp>
      <p:pic>
        <p:nvPicPr>
          <p:cNvPr id="1029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4443413"/>
            <a:ext cx="86360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Pladsholder til dato 9"/>
          <p:cNvSpPr>
            <a:spLocks noGrp="1"/>
          </p:cNvSpPr>
          <p:nvPr>
            <p:ph type="dt" sz="half" idx="2"/>
          </p:nvPr>
        </p:nvSpPr>
        <p:spPr>
          <a:xfrm>
            <a:off x="7164388" y="195263"/>
            <a:ext cx="1417637" cy="14446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900">
                <a:solidFill>
                  <a:schemeClr val="accent6"/>
                </a:solidFill>
                <a:latin typeface="Verdan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Pladsholder til diasnummer 12"/>
          <p:cNvSpPr>
            <a:spLocks noGrp="1"/>
          </p:cNvSpPr>
          <p:nvPr>
            <p:ph type="sldNum" sz="quarter" idx="4"/>
          </p:nvPr>
        </p:nvSpPr>
        <p:spPr>
          <a:xfrm>
            <a:off x="8582025" y="195263"/>
            <a:ext cx="287338" cy="14446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900">
                <a:solidFill>
                  <a:srgbClr val="82786F"/>
                </a:solidFill>
                <a:latin typeface="Verdan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fld id="{B2E02D5A-9F3D-4AD1-92FE-96526E7BEFA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45" r:id="rId3"/>
    <p:sldLayoutId id="2147483846" r:id="rId4"/>
    <p:sldLayoutId id="2147483847" r:id="rId5"/>
    <p:sldLayoutId id="2147483848" r:id="rId6"/>
    <p:sldLayoutId id="2147483851" r:id="rId7"/>
    <p:sldLayoutId id="2147483852" r:id="rId8"/>
    <p:sldLayoutId id="2147483853" r:id="rId9"/>
  </p:sldLayoutIdLst>
  <p:hf hdr="0"/>
  <p:txStyles>
    <p:titleStyle>
      <a:lvl1pPr algn="l" defTabSz="981075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1965"/>
          </a:solidFill>
          <a:latin typeface="+mj-lt"/>
          <a:ea typeface="MS PGothic" pitchFamily="34" charset="-128"/>
          <a:cs typeface="+mj-cs"/>
        </a:defRPr>
      </a:lvl1pPr>
      <a:lvl2pPr algn="l" defTabSz="981075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1965"/>
          </a:solidFill>
          <a:latin typeface="Verdana" pitchFamily="34" charset="0"/>
          <a:ea typeface="MS PGothic" pitchFamily="34" charset="-128"/>
        </a:defRPr>
      </a:lvl2pPr>
      <a:lvl3pPr algn="l" defTabSz="981075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1965"/>
          </a:solidFill>
          <a:latin typeface="Verdana" pitchFamily="34" charset="0"/>
          <a:ea typeface="MS PGothic" pitchFamily="34" charset="-128"/>
        </a:defRPr>
      </a:lvl3pPr>
      <a:lvl4pPr algn="l" defTabSz="981075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1965"/>
          </a:solidFill>
          <a:latin typeface="Verdana" pitchFamily="34" charset="0"/>
          <a:ea typeface="MS PGothic" pitchFamily="34" charset="-128"/>
        </a:defRPr>
      </a:lvl4pPr>
      <a:lvl5pPr algn="l" defTabSz="981075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1965"/>
          </a:solidFill>
          <a:latin typeface="Verdana" pitchFamily="34" charset="0"/>
          <a:ea typeface="MS PGothic" pitchFamily="34" charset="-128"/>
        </a:defRPr>
      </a:lvl5pPr>
      <a:lvl6pPr marL="457200" algn="l" defTabSz="981075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1965"/>
          </a:solidFill>
          <a:latin typeface="Verdana" pitchFamily="34" charset="0"/>
        </a:defRPr>
      </a:lvl6pPr>
      <a:lvl7pPr marL="914400" algn="l" defTabSz="981075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1965"/>
          </a:solidFill>
          <a:latin typeface="Verdana" pitchFamily="34" charset="0"/>
        </a:defRPr>
      </a:lvl7pPr>
      <a:lvl8pPr marL="1371600" algn="l" defTabSz="981075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1965"/>
          </a:solidFill>
          <a:latin typeface="Verdana" pitchFamily="34" charset="0"/>
        </a:defRPr>
      </a:lvl8pPr>
      <a:lvl9pPr marL="1828800" algn="l" defTabSz="981075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1965"/>
          </a:solidFill>
          <a:latin typeface="Verdana" pitchFamily="34" charset="0"/>
        </a:defRPr>
      </a:lvl9pPr>
    </p:titleStyle>
    <p:bodyStyle>
      <a:lvl1pPr marL="287338" indent="-287338" algn="l" defTabSz="981075" rtl="0" eaLnBrk="0" fontAlgn="base" hangingPunct="0">
        <a:spcBef>
          <a:spcPct val="40000"/>
        </a:spcBef>
        <a:spcAft>
          <a:spcPct val="0"/>
        </a:spcAft>
        <a:buClr>
          <a:srgbClr val="00B7FF"/>
        </a:buClr>
        <a:buSzPct val="120000"/>
        <a:buFont typeface="Wingdings" pitchFamily="2" charset="2"/>
        <a:buChar char="§"/>
        <a:defRPr sz="2000">
          <a:solidFill>
            <a:srgbClr val="001965"/>
          </a:solidFill>
          <a:latin typeface="+mn-lt"/>
          <a:ea typeface="MS PGothic" pitchFamily="34" charset="-128"/>
          <a:cs typeface="+mn-cs"/>
        </a:defRPr>
      </a:lvl1pPr>
      <a:lvl2pPr marL="738188" indent="-269875" algn="l" defTabSz="981075" rtl="0" eaLnBrk="0" fontAlgn="base" hangingPunct="0">
        <a:spcBef>
          <a:spcPct val="10000"/>
        </a:spcBef>
        <a:spcAft>
          <a:spcPct val="20000"/>
        </a:spcAft>
        <a:buClr>
          <a:srgbClr val="001965"/>
        </a:buClr>
        <a:buSzPct val="120000"/>
        <a:buFont typeface="Wingdings" pitchFamily="2" charset="2"/>
        <a:buChar char="§"/>
        <a:defRPr>
          <a:solidFill>
            <a:srgbClr val="001965"/>
          </a:solidFill>
          <a:latin typeface="+mn-lt"/>
          <a:ea typeface="MS PGothic" pitchFamily="34" charset="-128"/>
        </a:defRPr>
      </a:lvl2pPr>
      <a:lvl3pPr marL="1227138" indent="-274638" algn="l" defTabSz="981075" rtl="0" eaLnBrk="0" fontAlgn="base" hangingPunct="0">
        <a:spcBef>
          <a:spcPct val="10000"/>
        </a:spcBef>
        <a:spcAft>
          <a:spcPct val="20000"/>
        </a:spcAft>
        <a:buClr>
          <a:srgbClr val="C81F49"/>
        </a:buClr>
        <a:buSzPct val="120000"/>
        <a:buFont typeface="Wingdings" pitchFamily="2" charset="2"/>
        <a:buChar char="§"/>
        <a:defRPr sz="1600">
          <a:solidFill>
            <a:srgbClr val="001965"/>
          </a:solidFill>
          <a:latin typeface="+mn-lt"/>
          <a:ea typeface="MS PGothic" pitchFamily="34" charset="-128"/>
        </a:defRPr>
      </a:lvl3pPr>
      <a:lvl4pPr marL="1708150" indent="-293688" algn="l" defTabSz="981075" rtl="0" eaLnBrk="0" fontAlgn="base" hangingPunct="0">
        <a:spcBef>
          <a:spcPct val="10000"/>
        </a:spcBef>
        <a:spcAft>
          <a:spcPct val="20000"/>
        </a:spcAft>
        <a:buClr>
          <a:srgbClr val="F58220"/>
        </a:buClr>
        <a:buSzPct val="120000"/>
        <a:buFont typeface="Wingdings" pitchFamily="2" charset="2"/>
        <a:buChar char="§"/>
        <a:defRPr sz="1600">
          <a:solidFill>
            <a:srgbClr val="001965"/>
          </a:solidFill>
          <a:latin typeface="+mn-lt"/>
          <a:ea typeface="MS PGothic" pitchFamily="34" charset="-128"/>
        </a:defRPr>
      </a:lvl4pPr>
      <a:lvl5pPr marL="2176463" indent="-303213" algn="l" defTabSz="981075" rtl="0" eaLnBrk="0" fontAlgn="base" hangingPunct="0">
        <a:spcBef>
          <a:spcPct val="10000"/>
        </a:spcBef>
        <a:spcAft>
          <a:spcPct val="20000"/>
        </a:spcAft>
        <a:buClr>
          <a:srgbClr val="00AF41"/>
        </a:buClr>
        <a:buSzPct val="120000"/>
        <a:buFont typeface="Wingdings" pitchFamily="2" charset="2"/>
        <a:buChar char="§"/>
        <a:defRPr sz="1600">
          <a:solidFill>
            <a:srgbClr val="001965"/>
          </a:solidFill>
          <a:latin typeface="+mn-lt"/>
          <a:ea typeface="MS PGothic" pitchFamily="34" charset="-128"/>
        </a:defRPr>
      </a:lvl5pPr>
      <a:lvl6pPr marL="2633663" indent="-303213" algn="l" defTabSz="981075" rtl="0" eaLnBrk="1" fontAlgn="base" hangingPunct="1">
        <a:spcBef>
          <a:spcPct val="10000"/>
        </a:spcBef>
        <a:spcAft>
          <a:spcPct val="20000"/>
        </a:spcAft>
        <a:buClr>
          <a:schemeClr val="hlink"/>
        </a:buClr>
        <a:buSzPct val="120000"/>
        <a:buChar char="•"/>
        <a:defRPr>
          <a:solidFill>
            <a:srgbClr val="001965"/>
          </a:solidFill>
          <a:latin typeface="+mn-lt"/>
        </a:defRPr>
      </a:lvl6pPr>
      <a:lvl7pPr marL="3090863" indent="-303213" algn="l" defTabSz="981075" rtl="0" eaLnBrk="1" fontAlgn="base" hangingPunct="1">
        <a:spcBef>
          <a:spcPct val="10000"/>
        </a:spcBef>
        <a:spcAft>
          <a:spcPct val="20000"/>
        </a:spcAft>
        <a:buClr>
          <a:schemeClr val="hlink"/>
        </a:buClr>
        <a:buSzPct val="120000"/>
        <a:buChar char="•"/>
        <a:defRPr>
          <a:solidFill>
            <a:srgbClr val="001965"/>
          </a:solidFill>
          <a:latin typeface="+mn-lt"/>
        </a:defRPr>
      </a:lvl7pPr>
      <a:lvl8pPr marL="3548063" indent="-303213" algn="l" defTabSz="981075" rtl="0" eaLnBrk="1" fontAlgn="base" hangingPunct="1">
        <a:spcBef>
          <a:spcPct val="10000"/>
        </a:spcBef>
        <a:spcAft>
          <a:spcPct val="20000"/>
        </a:spcAft>
        <a:buClr>
          <a:schemeClr val="hlink"/>
        </a:buClr>
        <a:buSzPct val="120000"/>
        <a:buChar char="•"/>
        <a:defRPr>
          <a:solidFill>
            <a:srgbClr val="001965"/>
          </a:solidFill>
          <a:latin typeface="+mn-lt"/>
        </a:defRPr>
      </a:lvl8pPr>
      <a:lvl9pPr marL="4005263" indent="-303213" algn="l" defTabSz="981075" rtl="0" eaLnBrk="1" fontAlgn="base" hangingPunct="1">
        <a:spcBef>
          <a:spcPct val="10000"/>
        </a:spcBef>
        <a:spcAft>
          <a:spcPct val="20000"/>
        </a:spcAft>
        <a:buClr>
          <a:schemeClr val="hlink"/>
        </a:buClr>
        <a:buSzPct val="120000"/>
        <a:buChar char="•"/>
        <a:defRPr>
          <a:solidFill>
            <a:srgbClr val="00196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0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188" y="1995488"/>
            <a:ext cx="7273925" cy="863600"/>
          </a:xfrm>
        </p:spPr>
        <p:txBody>
          <a:bodyPr/>
          <a:lstStyle/>
          <a:p>
            <a:pPr eaLnBrk="1" hangingPunct="1">
              <a:defRPr/>
            </a:pPr>
            <a:r>
              <a:rPr lang="da-DK" sz="2800" dirty="0" err="1" smtClean="0">
                <a:ea typeface="ＭＳ Ｐゴシック" charset="0"/>
              </a:rPr>
              <a:t>Use</a:t>
            </a:r>
            <a:r>
              <a:rPr lang="da-DK" sz="2800" dirty="0" smtClean="0">
                <a:ea typeface="ＭＳ Ｐゴシック" charset="0"/>
              </a:rPr>
              <a:t> of </a:t>
            </a:r>
            <a:r>
              <a:rPr lang="da-DK" sz="2800" dirty="0" err="1" smtClean="0">
                <a:ea typeface="ＭＳ Ｐゴシック" charset="0"/>
              </a:rPr>
              <a:t>routine</a:t>
            </a:r>
            <a:r>
              <a:rPr lang="da-DK" sz="2800" dirty="0" smtClean="0">
                <a:ea typeface="ＭＳ Ｐゴシック" charset="0"/>
              </a:rPr>
              <a:t> </a:t>
            </a:r>
            <a:r>
              <a:rPr lang="da-DK" sz="2800" dirty="0" err="1" smtClean="0">
                <a:ea typeface="ＭＳ Ｐゴシック" charset="0"/>
              </a:rPr>
              <a:t>care</a:t>
            </a:r>
            <a:r>
              <a:rPr lang="da-DK" sz="2800" dirty="0" smtClean="0">
                <a:ea typeface="ＭＳ Ｐゴシック" charset="0"/>
              </a:rPr>
              <a:t> data in research</a:t>
            </a:r>
            <a:endParaRPr lang="da-DK" sz="2800" dirty="0">
              <a:ea typeface="ＭＳ Ｐゴシック" charset="0"/>
            </a:endParaRPr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971600" y="3795713"/>
            <a:ext cx="413125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sz="1600" dirty="0" smtClean="0"/>
              <a:t>Marit Eika Jørgensen, Chief Physician</a:t>
            </a:r>
          </a:p>
          <a:p>
            <a:pPr eaLnBrk="1" hangingPunct="1"/>
            <a:r>
              <a:rPr lang="en-GB" sz="1600" dirty="0" smtClean="0"/>
              <a:t>Bendix </a:t>
            </a:r>
            <a:r>
              <a:rPr lang="en-GB" sz="1600" dirty="0"/>
              <a:t>Carstensen, Senior Statistician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460" y="339725"/>
            <a:ext cx="7974012" cy="503238"/>
          </a:xfrm>
        </p:spPr>
        <p:txBody>
          <a:bodyPr/>
          <a:lstStyle/>
          <a:p>
            <a:pPr>
              <a:defRPr/>
            </a:pPr>
            <a:r>
              <a:rPr lang="en-GB" sz="2400" dirty="0" smtClean="0"/>
              <a:t>SMR (Standardised mortality ratio)</a:t>
            </a:r>
            <a:endParaRPr lang="en-GB" sz="2400" dirty="0"/>
          </a:p>
        </p:txBody>
      </p:sp>
      <p:sp>
        <p:nvSpPr>
          <p:cNvPr id="16388" name="Date Placehold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sz="900" smtClean="0">
              <a:solidFill>
                <a:schemeClr val="bg1"/>
              </a:solidFill>
            </a:endParaRP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4F01F3D1-AE3B-4B22-9877-EEC6185E5702}" type="slidenum">
              <a:rPr lang="en-GB" sz="900" smtClean="0">
                <a:solidFill>
                  <a:srgbClr val="FFFFFF"/>
                </a:solidFill>
              </a:rPr>
              <a:pPr eaLnBrk="1" hangingPunct="1"/>
              <a:t>9</a:t>
            </a:fld>
            <a:endParaRPr lang="en-GB" sz="900" smtClean="0">
              <a:solidFill>
                <a:srgbClr val="FFFF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049505"/>
            <a:ext cx="4248472" cy="4093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339725"/>
            <a:ext cx="7974012" cy="503238"/>
          </a:xfrm>
        </p:spPr>
        <p:txBody>
          <a:bodyPr/>
          <a:lstStyle/>
          <a:p>
            <a:pPr>
              <a:defRPr/>
            </a:pPr>
            <a:r>
              <a:rPr lang="en-GB" dirty="0"/>
              <a:t>Use of clinical registers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4338" y="1203325"/>
            <a:ext cx="7991475" cy="32400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 smtClean="0"/>
              <a:t>Recall:                                                                    </a:t>
            </a:r>
            <a:r>
              <a:rPr lang="en-GB" b="1" dirty="0" smtClean="0"/>
              <a:t>Clinical registers</a:t>
            </a:r>
            <a:r>
              <a:rPr lang="en-GB" dirty="0" smtClean="0"/>
              <a:t> collect clinical information on patients at regular intervals .</a:t>
            </a:r>
          </a:p>
          <a:p>
            <a:pPr>
              <a:defRPr/>
            </a:pPr>
            <a:r>
              <a:rPr lang="en-GB" dirty="0" smtClean="0"/>
              <a:t>Used for monitoring of </a:t>
            </a:r>
          </a:p>
          <a:p>
            <a:pPr>
              <a:defRPr/>
            </a:pPr>
            <a:r>
              <a:rPr lang="en-GB" dirty="0" smtClean="0"/>
              <a:t>How many % attain a HbA1c &lt; 7% (53 </a:t>
            </a:r>
            <a:r>
              <a:rPr lang="en-GB" dirty="0" err="1" smtClean="0"/>
              <a:t>mmol</a:t>
            </a:r>
            <a:r>
              <a:rPr lang="en-GB" dirty="0" smtClean="0"/>
              <a:t>/</a:t>
            </a:r>
            <a:r>
              <a:rPr lang="en-GB" dirty="0" err="1" smtClean="0"/>
              <a:t>mol</a:t>
            </a:r>
            <a:r>
              <a:rPr lang="en-GB" dirty="0" smtClean="0"/>
              <a:t>) </a:t>
            </a:r>
          </a:p>
          <a:p>
            <a:pPr>
              <a:defRPr/>
            </a:pPr>
            <a:r>
              <a:rPr lang="en-GB" dirty="0" smtClean="0"/>
              <a:t>How many % attended eye screening during the last year ? </a:t>
            </a:r>
          </a:p>
          <a:p>
            <a:pPr>
              <a:defRPr/>
            </a:pPr>
            <a:r>
              <a:rPr lang="en-GB" dirty="0" smtClean="0"/>
              <a:t>How frequent are complications in different ethnicities? 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...</a:t>
            </a:r>
            <a:endParaRPr lang="en-GB" dirty="0"/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sz="900" smtClean="0">
              <a:solidFill>
                <a:schemeClr val="bg1"/>
              </a:solidFill>
            </a:endParaRP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66F63C0E-7652-4082-BDAD-B53B9CFF2E79}" type="slidenum">
              <a:rPr lang="en-GB" sz="900" smtClean="0">
                <a:solidFill>
                  <a:srgbClr val="FFFFFF"/>
                </a:solidFill>
              </a:rPr>
              <a:pPr eaLnBrk="1" hangingPunct="1"/>
              <a:t>10</a:t>
            </a:fld>
            <a:endParaRPr lang="en-GB" sz="9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339725"/>
            <a:ext cx="7974012" cy="503238"/>
          </a:xfrm>
        </p:spPr>
        <p:txBody>
          <a:bodyPr/>
          <a:lstStyle/>
          <a:p>
            <a:pPr>
              <a:defRPr/>
            </a:pPr>
            <a:r>
              <a:rPr lang="en-GB" sz="2200" dirty="0" smtClean="0"/>
              <a:t>Complications </a:t>
            </a:r>
            <a:r>
              <a:rPr lang="en-GB" sz="2200" dirty="0"/>
              <a:t>in Danish DM patients by ethnicity: </a:t>
            </a:r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sz="900" smtClean="0">
              <a:solidFill>
                <a:schemeClr val="bg1"/>
              </a:solidFill>
            </a:endParaRP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FAB29954-B831-4D60-AB96-26470E1C1151}" type="slidenum">
              <a:rPr lang="en-GB" sz="900" smtClean="0">
                <a:solidFill>
                  <a:srgbClr val="FFFFFF"/>
                </a:solidFill>
              </a:rPr>
              <a:pPr eaLnBrk="1" hangingPunct="1"/>
              <a:t>11</a:t>
            </a:fld>
            <a:endParaRPr lang="en-GB" sz="900" smtClean="0">
              <a:solidFill>
                <a:srgbClr val="FFFFFF"/>
              </a:solidFill>
            </a:endParaRPr>
          </a:p>
        </p:txBody>
      </p:sp>
      <p:pic>
        <p:nvPicPr>
          <p:cNvPr id="18437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3727" y="1058862"/>
            <a:ext cx="4392489" cy="3850203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339725"/>
            <a:ext cx="7974012" cy="503238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Renal </a:t>
            </a:r>
            <a:r>
              <a:rPr lang="en-GB" sz="2400" dirty="0" smtClean="0"/>
              <a:t>disease </a:t>
            </a:r>
            <a:r>
              <a:rPr lang="en-GB" sz="2400" dirty="0"/>
              <a:t>and CVD in SDC T1 patients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4338" y="1203325"/>
            <a:ext cx="7991475" cy="324008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GB" dirty="0"/>
              <a:t>P</a:t>
            </a:r>
            <a:r>
              <a:rPr lang="en-GB" dirty="0" smtClean="0"/>
              <a:t>atients with DN (diabetic nephropathy) </a:t>
            </a:r>
          </a:p>
          <a:p>
            <a:pPr>
              <a:lnSpc>
                <a:spcPct val="150000"/>
              </a:lnSpc>
              <a:defRPr/>
            </a:pPr>
            <a:r>
              <a:rPr lang="en-GB" dirty="0"/>
              <a:t>O</a:t>
            </a:r>
            <a:r>
              <a:rPr lang="en-GB" dirty="0" smtClean="0"/>
              <a:t>ccurrence of </a:t>
            </a:r>
          </a:p>
          <a:p>
            <a:pPr lvl="1">
              <a:lnSpc>
                <a:spcPct val="150000"/>
              </a:lnSpc>
              <a:defRPr/>
            </a:pPr>
            <a:r>
              <a:rPr lang="en-GB" sz="2000" dirty="0" smtClean="0"/>
              <a:t>ESRD (</a:t>
            </a:r>
            <a:r>
              <a:rPr lang="en-GB" sz="2000" b="1" dirty="0" smtClean="0"/>
              <a:t>e</a:t>
            </a:r>
            <a:r>
              <a:rPr lang="en-GB" sz="2000" dirty="0" smtClean="0"/>
              <a:t>nd </a:t>
            </a:r>
            <a:r>
              <a:rPr lang="en-GB" sz="2000" b="1" dirty="0" smtClean="0"/>
              <a:t>s</a:t>
            </a:r>
            <a:r>
              <a:rPr lang="en-GB" sz="2000" dirty="0" smtClean="0"/>
              <a:t>tage </a:t>
            </a:r>
            <a:r>
              <a:rPr lang="en-GB" sz="2000" b="1" dirty="0" smtClean="0"/>
              <a:t>r</a:t>
            </a:r>
            <a:r>
              <a:rPr lang="en-GB" sz="2000" dirty="0" smtClean="0"/>
              <a:t>enal </a:t>
            </a:r>
            <a:r>
              <a:rPr lang="en-GB" sz="2000" b="1" dirty="0" smtClean="0"/>
              <a:t>d</a:t>
            </a:r>
            <a:r>
              <a:rPr lang="en-GB" sz="2000" dirty="0" smtClean="0"/>
              <a:t>isease: dialysis or transplant) </a:t>
            </a:r>
          </a:p>
          <a:p>
            <a:pPr lvl="1">
              <a:lnSpc>
                <a:spcPct val="150000"/>
              </a:lnSpc>
              <a:defRPr/>
            </a:pPr>
            <a:r>
              <a:rPr lang="en-GB" sz="2000" dirty="0"/>
              <a:t>D</a:t>
            </a:r>
            <a:r>
              <a:rPr lang="en-GB" sz="2000" dirty="0" smtClean="0"/>
              <a:t>eath </a:t>
            </a:r>
          </a:p>
          <a:p>
            <a:pPr>
              <a:lnSpc>
                <a:spcPct val="150000"/>
              </a:lnSpc>
              <a:defRPr/>
            </a:pPr>
            <a:r>
              <a:rPr lang="en-GB" dirty="0"/>
              <a:t>H</a:t>
            </a:r>
            <a:r>
              <a:rPr lang="en-GB" dirty="0" smtClean="0"/>
              <a:t>ow do rates depend on clinical parameters? </a:t>
            </a:r>
          </a:p>
          <a:p>
            <a:pPr>
              <a:lnSpc>
                <a:spcPct val="150000"/>
              </a:lnSpc>
              <a:defRPr/>
            </a:pPr>
            <a:r>
              <a:rPr lang="en-GB" dirty="0"/>
              <a:t>H</a:t>
            </a:r>
            <a:r>
              <a:rPr lang="en-GB" dirty="0" smtClean="0"/>
              <a:t>ow is long-term outcome dependent on clinical status? </a:t>
            </a:r>
            <a:endParaRPr lang="en-GB" dirty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sz="900" smtClean="0">
              <a:solidFill>
                <a:schemeClr val="bg1"/>
              </a:solidFill>
            </a:endParaRP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3ADB77C4-67E6-47C7-AA6A-3898B0DF77AA}" type="slidenum">
              <a:rPr lang="en-GB" sz="900" smtClean="0">
                <a:solidFill>
                  <a:srgbClr val="FFFFFF"/>
                </a:solidFill>
              </a:rPr>
              <a:pPr eaLnBrk="1" hangingPunct="1"/>
              <a:t>12</a:t>
            </a:fld>
            <a:endParaRPr lang="en-GB" sz="9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856663" y="195263"/>
            <a:ext cx="287337" cy="1444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1ADECB0A-5388-4751-A7AF-8A2B7F5A94DA}" type="slidenum">
              <a:rPr lang="en-GB" sz="900" smtClean="0">
                <a:solidFill>
                  <a:srgbClr val="82786F"/>
                </a:solidFill>
              </a:rPr>
              <a:pPr eaLnBrk="1" hangingPunct="1"/>
              <a:t>13</a:t>
            </a:fld>
            <a:endParaRPr lang="en-GB" sz="900" smtClean="0">
              <a:solidFill>
                <a:srgbClr val="82786F"/>
              </a:solidFill>
            </a:endParaRP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9213"/>
            <a:ext cx="5838825" cy="511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0"/>
            <a:ext cx="6777037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0"/>
            <a:ext cx="5160963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339725"/>
            <a:ext cx="7974012" cy="503238"/>
          </a:xfrm>
        </p:spPr>
        <p:txBody>
          <a:bodyPr/>
          <a:lstStyle/>
          <a:p>
            <a:pPr>
              <a:defRPr/>
            </a:pPr>
            <a:r>
              <a:rPr lang="en-GB" dirty="0"/>
              <a:t>Requirement for analysis of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clinical </a:t>
            </a:r>
            <a:r>
              <a:rPr lang="en-GB" dirty="0"/>
              <a:t>records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4338" y="1203325"/>
            <a:ext cx="7991475" cy="35290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1600" dirty="0" smtClean="0"/>
              <a:t>Well defined patient population (what is DN, CVD, ESRD) </a:t>
            </a:r>
          </a:p>
          <a:p>
            <a:pPr>
              <a:defRPr/>
            </a:pPr>
            <a:r>
              <a:rPr lang="en-GB" sz="1600" dirty="0" smtClean="0"/>
              <a:t>Well defined </a:t>
            </a:r>
            <a:r>
              <a:rPr lang="en-GB" sz="1600" b="1" dirty="0" smtClean="0"/>
              <a:t>research question</a:t>
            </a:r>
            <a:r>
              <a:rPr lang="en-GB" sz="1600" dirty="0" smtClean="0"/>
              <a:t>: </a:t>
            </a:r>
          </a:p>
          <a:p>
            <a:pPr lvl="1">
              <a:defRPr/>
            </a:pPr>
            <a:r>
              <a:rPr lang="en-GB" sz="1600" dirty="0" smtClean="0"/>
              <a:t>effect of clinical variables </a:t>
            </a:r>
          </a:p>
          <a:p>
            <a:pPr lvl="1">
              <a:defRPr/>
            </a:pPr>
            <a:r>
              <a:rPr lang="en-GB" sz="1600" dirty="0" smtClean="0"/>
              <a:t>on rates </a:t>
            </a:r>
          </a:p>
          <a:p>
            <a:pPr lvl="1">
              <a:defRPr/>
            </a:pPr>
            <a:r>
              <a:rPr lang="en-GB" sz="1600" dirty="0" smtClean="0"/>
              <a:t>on long-term outcome </a:t>
            </a:r>
          </a:p>
          <a:p>
            <a:pPr>
              <a:defRPr/>
            </a:pPr>
            <a:r>
              <a:rPr lang="en-GB" sz="1600" dirty="0" smtClean="0"/>
              <a:t>Only possible through close collaboration between </a:t>
            </a:r>
          </a:p>
          <a:p>
            <a:pPr lvl="1">
              <a:defRPr/>
            </a:pPr>
            <a:r>
              <a:rPr lang="en-GB" sz="1600" dirty="0" smtClean="0"/>
              <a:t>Clinical researchers:                                                                   what is </a:t>
            </a:r>
            <a:r>
              <a:rPr lang="en-GB" sz="1600" b="1" dirty="0" smtClean="0"/>
              <a:t>relevant</a:t>
            </a:r>
            <a:r>
              <a:rPr lang="en-GB" sz="1600" dirty="0" smtClean="0"/>
              <a:t>, what is </a:t>
            </a:r>
            <a:r>
              <a:rPr lang="en-GB" sz="1600" b="1" dirty="0" smtClean="0"/>
              <a:t>available</a:t>
            </a:r>
            <a:r>
              <a:rPr lang="en-GB" sz="1600" dirty="0" smtClean="0"/>
              <a:t>, what is </a:t>
            </a:r>
            <a:r>
              <a:rPr lang="en-GB" sz="1600" b="1" dirty="0" smtClean="0"/>
              <a:t>reliable</a:t>
            </a:r>
            <a:r>
              <a:rPr lang="en-GB" sz="1600" dirty="0" smtClean="0"/>
              <a:t> </a:t>
            </a:r>
          </a:p>
          <a:p>
            <a:pPr lvl="1">
              <a:defRPr/>
            </a:pPr>
            <a:r>
              <a:rPr lang="en-GB" sz="1600" dirty="0" smtClean="0"/>
              <a:t>Statistician:                                                                                what is </a:t>
            </a:r>
            <a:r>
              <a:rPr lang="en-GB" sz="1600" b="1" dirty="0" smtClean="0"/>
              <a:t>possible</a:t>
            </a:r>
            <a:r>
              <a:rPr lang="en-GB" sz="1600" dirty="0" smtClean="0"/>
              <a:t>, what is </a:t>
            </a:r>
            <a:r>
              <a:rPr lang="en-GB" sz="1600" b="1" dirty="0" smtClean="0"/>
              <a:t>relevant</a:t>
            </a:r>
            <a:r>
              <a:rPr lang="en-GB" sz="1600" dirty="0" smtClean="0"/>
              <a:t>, what </a:t>
            </a:r>
            <a:r>
              <a:rPr lang="en-GB" sz="1600" b="1" dirty="0" smtClean="0"/>
              <a:t>data</a:t>
            </a:r>
            <a:r>
              <a:rPr lang="en-GB" sz="1600" dirty="0" smtClean="0"/>
              <a:t> is needed </a:t>
            </a:r>
          </a:p>
          <a:p>
            <a:pPr>
              <a:defRPr/>
            </a:pPr>
            <a:r>
              <a:rPr lang="en-GB" sz="1600" dirty="0" smtClean="0"/>
              <a:t>The project took many hours of </a:t>
            </a:r>
            <a:r>
              <a:rPr lang="en-GB" sz="1600" b="1" dirty="0" smtClean="0"/>
              <a:t>joint</a:t>
            </a:r>
            <a:r>
              <a:rPr lang="en-GB" sz="1600" dirty="0" smtClean="0"/>
              <a:t> discussion to get the boxes right, and the hypotheses properly hammered out.</a:t>
            </a:r>
            <a:endParaRPr lang="en-GB" sz="1600" dirty="0"/>
          </a:p>
        </p:txBody>
      </p:sp>
      <p:sp>
        <p:nvSpPr>
          <p:cNvPr id="23556" name="Date Placehold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sz="900" smtClean="0">
              <a:solidFill>
                <a:schemeClr val="bg1"/>
              </a:solidFill>
            </a:endParaRPr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4B73C6F1-5AC5-4B42-9401-B99B0ADF1018}" type="slidenum">
              <a:rPr lang="en-GB" sz="900" smtClean="0">
                <a:solidFill>
                  <a:srgbClr val="FFFFFF"/>
                </a:solidFill>
              </a:rPr>
              <a:pPr eaLnBrk="1" hangingPunct="1"/>
              <a:t>16</a:t>
            </a:fld>
            <a:endParaRPr lang="en-GB" sz="9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339725"/>
            <a:ext cx="7974012" cy="503238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>
                <a:ea typeface="ＭＳ Ｐゴシック" charset="0"/>
              </a:rPr>
              <a:t>Register-based research in Denmark</a:t>
            </a:r>
            <a:endParaRPr lang="en-GB" dirty="0">
              <a:ea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4338" y="1203325"/>
            <a:ext cx="7991475" cy="3240088"/>
          </a:xfrm>
        </p:spPr>
        <p:txBody>
          <a:bodyPr/>
          <a:lstStyle/>
          <a:p>
            <a:pPr eaLnBrk="1" hangingPunct="1">
              <a:buFont typeface="Wingdings" charset="2"/>
              <a:buChar char="§"/>
              <a:defRPr/>
            </a:pPr>
            <a:r>
              <a:rPr lang="en-GB" dirty="0" smtClean="0">
                <a:ea typeface="ＭＳ Ｐゴシック" charset="0"/>
              </a:rPr>
              <a:t>Access to health care is free of charge</a:t>
            </a:r>
          </a:p>
          <a:p>
            <a:pPr eaLnBrk="1" hangingPunct="1">
              <a:buFont typeface="Wingdings" charset="2"/>
              <a:buChar char="§"/>
              <a:defRPr/>
            </a:pPr>
            <a:r>
              <a:rPr lang="en-GB" dirty="0" smtClean="0">
                <a:ea typeface="ＭＳ Ｐゴシック" charset="0"/>
              </a:rPr>
              <a:t>Since </a:t>
            </a:r>
            <a:r>
              <a:rPr lang="en-GB" dirty="0">
                <a:ea typeface="ＭＳ Ｐゴシック" charset="0"/>
              </a:rPr>
              <a:t>1.4.1968, all persons with permanent residence in Denmark have been given </a:t>
            </a:r>
            <a:r>
              <a:rPr lang="en-GB" dirty="0" smtClean="0">
                <a:ea typeface="ＭＳ Ｐゴシック" charset="0"/>
              </a:rPr>
              <a:t>a unique identification </a:t>
            </a:r>
            <a:r>
              <a:rPr lang="en-GB" dirty="0">
                <a:ea typeface="ＭＳ Ｐゴシック" charset="0"/>
              </a:rPr>
              <a:t>number (CPR-number) </a:t>
            </a:r>
            <a:endParaRPr lang="en-GB" dirty="0" smtClean="0">
              <a:ea typeface="ＭＳ Ｐゴシック" charset="0"/>
            </a:endParaRPr>
          </a:p>
          <a:p>
            <a:pPr eaLnBrk="1" hangingPunct="1">
              <a:buFont typeface="Wingdings" charset="2"/>
              <a:buChar char="§"/>
              <a:defRPr/>
            </a:pPr>
            <a:r>
              <a:rPr lang="en-GB" dirty="0" smtClean="0">
                <a:ea typeface="ＭＳ Ｐゴシック" charset="0"/>
              </a:rPr>
              <a:t>All </a:t>
            </a:r>
            <a:r>
              <a:rPr lang="en-GB" dirty="0">
                <a:ea typeface="ＭＳ Ｐゴシック" charset="0"/>
              </a:rPr>
              <a:t>health events recorded in registers are </a:t>
            </a:r>
            <a:r>
              <a:rPr lang="en-GB" dirty="0" smtClean="0">
                <a:ea typeface="ＭＳ Ｐゴシック" charset="0"/>
              </a:rPr>
              <a:t>identified by </a:t>
            </a:r>
            <a:r>
              <a:rPr lang="en-GB" dirty="0">
                <a:ea typeface="ＭＳ Ｐゴシック" charset="0"/>
              </a:rPr>
              <a:t>the CPR-number, and so are uniquely </a:t>
            </a:r>
            <a:r>
              <a:rPr lang="en-GB" dirty="0" smtClean="0">
                <a:ea typeface="ＭＳ Ｐゴシック" charset="0"/>
              </a:rPr>
              <a:t>linkable</a:t>
            </a:r>
          </a:p>
          <a:p>
            <a:pPr eaLnBrk="1" hangingPunct="1">
              <a:buFont typeface="Wingdings" charset="2"/>
              <a:buChar char="§"/>
              <a:defRPr/>
            </a:pPr>
            <a:r>
              <a:rPr lang="en-GB" dirty="0" smtClean="0">
                <a:ea typeface="ＭＳ Ｐゴシック" charset="0"/>
              </a:rPr>
              <a:t>The CPR register </a:t>
            </a:r>
            <a:r>
              <a:rPr lang="en-GB" dirty="0">
                <a:ea typeface="ＭＳ Ｐゴシック" charset="0"/>
              </a:rPr>
              <a:t>contains among </a:t>
            </a:r>
            <a:r>
              <a:rPr lang="en-GB" dirty="0" smtClean="0">
                <a:ea typeface="ＭＳ Ｐゴシック" charset="0"/>
              </a:rPr>
              <a:t>other things </a:t>
            </a:r>
            <a:r>
              <a:rPr lang="en-GB" dirty="0">
                <a:ea typeface="ＭＳ Ｐゴシック" charset="0"/>
              </a:rPr>
              <a:t>dates of birth, emigration, immigration and </a:t>
            </a:r>
            <a:r>
              <a:rPr lang="en-GB" dirty="0" smtClean="0">
                <a:ea typeface="ＭＳ Ｐゴシック" charset="0"/>
              </a:rPr>
              <a:t>death</a:t>
            </a:r>
            <a:endParaRPr lang="en-GB" dirty="0">
              <a:ea typeface="ＭＳ Ｐゴシック" charset="0"/>
            </a:endParaRPr>
          </a:p>
        </p:txBody>
      </p:sp>
      <p:sp>
        <p:nvSpPr>
          <p:cNvPr id="24580" name="Date Placehold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sz="900" smtClean="0">
              <a:solidFill>
                <a:schemeClr val="bg1"/>
              </a:solidFill>
            </a:endParaRP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F04738AB-10C1-4FC3-A267-ECCADD752D4E}" type="slidenum">
              <a:rPr lang="en-GB" sz="900" smtClean="0">
                <a:solidFill>
                  <a:srgbClr val="FFFFFF"/>
                </a:solidFill>
              </a:rPr>
              <a:pPr eaLnBrk="1" hangingPunct="1"/>
              <a:t>17</a:t>
            </a:fld>
            <a:endParaRPr lang="en-GB" sz="9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339725"/>
            <a:ext cx="8729662" cy="503238"/>
          </a:xfrm>
        </p:spPr>
        <p:txBody>
          <a:bodyPr/>
          <a:lstStyle/>
          <a:p>
            <a:pPr>
              <a:defRPr/>
            </a:pPr>
            <a:r>
              <a:rPr lang="en-GB" sz="2400" dirty="0">
                <a:ea typeface="ＭＳ Ｐゴシック" charset="0"/>
              </a:rPr>
              <a:t>Medication Adherence at Steno Diabetes </a:t>
            </a:r>
            <a:r>
              <a:rPr lang="en-GB" sz="2400" dirty="0" err="1">
                <a:ea typeface="ＭＳ Ｐゴシック" charset="0"/>
              </a:rPr>
              <a:t>Center</a:t>
            </a:r>
            <a:r>
              <a:rPr lang="en-GB" sz="2400" dirty="0">
                <a:ea typeface="ＭＳ Ｐゴシック" charset="0"/>
              </a:rPr>
              <a:t/>
            </a:r>
            <a:br>
              <a:rPr lang="en-GB" sz="2400" dirty="0">
                <a:ea typeface="ＭＳ Ｐゴシック" charset="0"/>
              </a:rPr>
            </a:br>
            <a:endParaRPr lang="da-DK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4338" y="1203325"/>
            <a:ext cx="7991475" cy="3240088"/>
          </a:xfrm>
        </p:spPr>
        <p:txBody>
          <a:bodyPr>
            <a:normAutofit/>
          </a:bodyPr>
          <a:lstStyle/>
          <a:p>
            <a:pPr eaLnBrk="1" hangingPunct="1">
              <a:buFont typeface="Wingdings" charset="2"/>
              <a:buChar char="§"/>
              <a:defRPr/>
            </a:pPr>
            <a:r>
              <a:rPr lang="en-GB" dirty="0" smtClean="0">
                <a:solidFill>
                  <a:srgbClr val="002060"/>
                </a:solidFill>
                <a:ea typeface="ＭＳ Ｐゴシック" charset="0"/>
              </a:rPr>
              <a:t>Linkage of information: </a:t>
            </a:r>
          </a:p>
          <a:p>
            <a:pPr lvl="1" eaLnBrk="1" hangingPunct="1">
              <a:buFont typeface="Wingdings" charset="2"/>
              <a:buChar char="§"/>
              <a:defRPr/>
            </a:pPr>
            <a:r>
              <a:rPr lang="en-GB" sz="2000" dirty="0" smtClean="0">
                <a:solidFill>
                  <a:srgbClr val="002060"/>
                </a:solidFill>
                <a:ea typeface="ＭＳ Ｐゴシック" charset="0"/>
              </a:rPr>
              <a:t>Electronic patient record </a:t>
            </a:r>
            <a:r>
              <a:rPr lang="en-GB" sz="2000" dirty="0">
                <a:solidFill>
                  <a:srgbClr val="002060"/>
                </a:solidFill>
                <a:ea typeface="ＭＳ Ｐゴシック" charset="0"/>
              </a:rPr>
              <a:t>of prescribed medication </a:t>
            </a:r>
            <a:endParaRPr lang="en-GB" sz="2000" dirty="0" smtClean="0">
              <a:solidFill>
                <a:srgbClr val="002060"/>
              </a:solidFill>
              <a:ea typeface="ＭＳ Ｐゴシック" charset="0"/>
            </a:endParaRPr>
          </a:p>
          <a:p>
            <a:pPr lvl="1" eaLnBrk="1" hangingPunct="1">
              <a:buFont typeface="Wingdings" charset="2"/>
              <a:buChar char="§"/>
              <a:defRPr/>
            </a:pPr>
            <a:r>
              <a:rPr lang="en-GB" sz="2000" dirty="0" smtClean="0">
                <a:solidFill>
                  <a:srgbClr val="002060"/>
                </a:solidFill>
                <a:ea typeface="ＭＳ Ｐゴシック" charset="0"/>
              </a:rPr>
              <a:t>Records </a:t>
            </a:r>
            <a:r>
              <a:rPr lang="en-GB" sz="2000" dirty="0">
                <a:solidFill>
                  <a:srgbClr val="002060"/>
                </a:solidFill>
                <a:ea typeface="ＭＳ Ｐゴシック" charset="0"/>
              </a:rPr>
              <a:t>of filled prescriptions at Danish </a:t>
            </a:r>
            <a:r>
              <a:rPr lang="en-GB" sz="2000" dirty="0" smtClean="0">
                <a:solidFill>
                  <a:srgbClr val="002060"/>
                </a:solidFill>
                <a:ea typeface="ＭＳ Ｐゴシック" charset="0"/>
              </a:rPr>
              <a:t>pharmacies </a:t>
            </a:r>
            <a:r>
              <a:rPr lang="en-GB" sz="2000" dirty="0" smtClean="0">
                <a:solidFill>
                  <a:srgbClr val="002060"/>
                </a:solidFill>
                <a:ea typeface="ＭＳ Ｐゴシック" charset="0"/>
              </a:rPr>
              <a:t>(The </a:t>
            </a:r>
            <a:r>
              <a:rPr lang="en-GB" sz="2000" dirty="0">
                <a:solidFill>
                  <a:srgbClr val="002060"/>
                </a:solidFill>
                <a:ea typeface="ＭＳ Ｐゴシック" charset="0"/>
              </a:rPr>
              <a:t>Register of Medicinal Product </a:t>
            </a:r>
            <a:r>
              <a:rPr lang="en-GB" sz="2000" dirty="0" smtClean="0">
                <a:solidFill>
                  <a:srgbClr val="002060"/>
                </a:solidFill>
                <a:ea typeface="ＭＳ Ｐゴシック" charset="0"/>
              </a:rPr>
              <a:t>Statistics)</a:t>
            </a:r>
            <a:endParaRPr lang="en-GB" sz="2000" dirty="0">
              <a:solidFill>
                <a:srgbClr val="002060"/>
              </a:solidFill>
              <a:ea typeface="ＭＳ Ｐゴシック" charset="0"/>
            </a:endParaRPr>
          </a:p>
          <a:p>
            <a:pPr eaLnBrk="1" hangingPunct="1">
              <a:buFont typeface="Wingdings" charset="2"/>
              <a:buChar char="§"/>
              <a:defRPr/>
            </a:pPr>
            <a:endParaRPr lang="en-GB" dirty="0">
              <a:solidFill>
                <a:srgbClr val="002060"/>
              </a:solidFill>
              <a:ea typeface="ＭＳ Ｐゴシック" charset="0"/>
            </a:endParaRPr>
          </a:p>
        </p:txBody>
      </p:sp>
      <p:sp>
        <p:nvSpPr>
          <p:cNvPr id="25604" name="Date Placehold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sz="900" smtClean="0">
              <a:solidFill>
                <a:schemeClr val="bg1"/>
              </a:solidFill>
            </a:endParaRPr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019D5987-629E-46A1-B718-2C3547AD5DA4}" type="slidenum">
              <a:rPr lang="en-GB" sz="900" smtClean="0">
                <a:solidFill>
                  <a:srgbClr val="FFFFFF"/>
                </a:solidFill>
              </a:rPr>
              <a:pPr eaLnBrk="1" hangingPunct="1"/>
              <a:t>18</a:t>
            </a:fld>
            <a:endParaRPr lang="en-GB" sz="900" smtClean="0">
              <a:solidFill>
                <a:srgbClr val="FFFFFF"/>
              </a:solidFill>
            </a:endParaRPr>
          </a:p>
        </p:txBody>
      </p:sp>
      <p:sp>
        <p:nvSpPr>
          <p:cNvPr id="25606" name="Footer Placeholder 5"/>
          <p:cNvSpPr>
            <a:spLocks noGrp="1"/>
          </p:cNvSpPr>
          <p:nvPr>
            <p:ph type="ftr" sz="quarter" idx="16"/>
          </p:nvPr>
        </p:nvSpPr>
        <p:spPr bwMode="auto">
          <a:xfrm>
            <a:off x="414338" y="4743450"/>
            <a:ext cx="568801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sz="900" smtClean="0"/>
              <a:t>_____________________________________________________________________________</a:t>
            </a:r>
          </a:p>
          <a:p>
            <a:pPr eaLnBrk="1" hangingPunct="1"/>
            <a:r>
              <a:rPr lang="en-GB" sz="900" smtClean="0"/>
              <a:t>Jensen ML et al. Value in Health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339725"/>
            <a:ext cx="7974012" cy="503238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>
                <a:ea typeface="ＭＳ Ｐゴシック" charset="0"/>
              </a:rPr>
              <a:t>Agenda</a:t>
            </a:r>
            <a:endParaRPr lang="en-GB" dirty="0">
              <a:ea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4338" y="1203325"/>
            <a:ext cx="7991475" cy="3240088"/>
          </a:xfrm>
        </p:spPr>
        <p:txBody>
          <a:bodyPr>
            <a:normAutofit/>
          </a:bodyPr>
          <a:lstStyle/>
          <a:p>
            <a:pPr eaLnBrk="1" hangingPunct="1">
              <a:buFont typeface="Wingdings" charset="2"/>
              <a:buChar char="§"/>
              <a:defRPr/>
            </a:pPr>
            <a:r>
              <a:rPr lang="en-GB" sz="2400" dirty="0" smtClean="0">
                <a:ea typeface="ＭＳ Ｐゴシック" charset="0"/>
              </a:rPr>
              <a:t>Registers in Denmark</a:t>
            </a:r>
          </a:p>
          <a:p>
            <a:pPr eaLnBrk="1" hangingPunct="1">
              <a:buFont typeface="Wingdings" charset="2"/>
              <a:buChar char="§"/>
              <a:defRPr/>
            </a:pPr>
            <a:r>
              <a:rPr lang="en-GB" sz="2400" dirty="0" smtClean="0">
                <a:ea typeface="ＭＳ Ｐゴシック" charset="0"/>
              </a:rPr>
              <a:t>Register-based projects at Steno Diabetes </a:t>
            </a:r>
            <a:r>
              <a:rPr lang="en-GB" sz="2400" dirty="0" err="1" smtClean="0">
                <a:ea typeface="ＭＳ Ｐゴシック" charset="0"/>
              </a:rPr>
              <a:t>Center</a:t>
            </a:r>
            <a:endParaRPr lang="en-GB" sz="2400" dirty="0">
              <a:ea typeface="ＭＳ Ｐゴシック" charset="0"/>
            </a:endParaRP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sz="900" smtClean="0">
              <a:solidFill>
                <a:schemeClr val="bg1"/>
              </a:solidFill>
            </a:endParaRP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A4508CD7-E59E-40A7-B291-302456E0AC07}" type="slidenum">
              <a:rPr lang="en-GB" sz="900" smtClean="0">
                <a:solidFill>
                  <a:srgbClr val="FFFFFF"/>
                </a:solidFill>
              </a:rPr>
              <a:pPr eaLnBrk="1" hangingPunct="1"/>
              <a:t>1</a:t>
            </a:fld>
            <a:endParaRPr lang="en-GB" sz="9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14338" y="339725"/>
            <a:ext cx="7974012" cy="503238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mtClean="0">
                <a:ea typeface="ＭＳ Ｐゴシック" charset="0"/>
              </a:rPr>
              <a:t>Method</a:t>
            </a:r>
          </a:p>
        </p:txBody>
      </p:sp>
      <p:sp>
        <p:nvSpPr>
          <p:cNvPr id="26627" name="Line 6"/>
          <p:cNvSpPr>
            <a:spLocks noChangeShapeType="1"/>
          </p:cNvSpPr>
          <p:nvPr/>
        </p:nvSpPr>
        <p:spPr bwMode="auto">
          <a:xfrm>
            <a:off x="250825" y="1760538"/>
            <a:ext cx="8713788" cy="79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lg" len="lg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2452688" y="3544888"/>
            <a:ext cx="125095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5D0E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5D0E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sz="1300" b="1"/>
              <a:t>Acceptance</a:t>
            </a: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2990850" y="2598738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965200" y="1990725"/>
            <a:ext cx="1385888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5D0E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5D0E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GB" sz="1300" b="1">
                <a:solidFill>
                  <a:srgbClr val="00B7FF"/>
                </a:solidFill>
              </a:rPr>
              <a:t>Waiting time</a:t>
            </a:r>
          </a:p>
        </p:txBody>
      </p:sp>
      <p:sp>
        <p:nvSpPr>
          <p:cNvPr id="16" name="AutoShape 23"/>
          <p:cNvSpPr>
            <a:spLocks/>
          </p:cNvSpPr>
          <p:nvPr/>
        </p:nvSpPr>
        <p:spPr bwMode="auto">
          <a:xfrm rot="5400000">
            <a:off x="1970088" y="2038350"/>
            <a:ext cx="138112" cy="1868488"/>
          </a:xfrm>
          <a:prstGeom prst="rightBrace">
            <a:avLst>
              <a:gd name="adj1" fmla="val 75661"/>
              <a:gd name="adj2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A8C903"/>
              </a:solidFill>
            </a:endParaRPr>
          </a:p>
        </p:txBody>
      </p:sp>
      <p:sp>
        <p:nvSpPr>
          <p:cNvPr id="17" name="Rectangle 24"/>
          <p:cNvSpPr>
            <a:spLocks noChangeArrowheads="1"/>
          </p:cNvSpPr>
          <p:nvPr/>
        </p:nvSpPr>
        <p:spPr bwMode="auto">
          <a:xfrm>
            <a:off x="928688" y="3052763"/>
            <a:ext cx="2151062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1300" b="1"/>
              <a:t>Time to Acceptance</a:t>
            </a:r>
          </a:p>
        </p:txBody>
      </p:sp>
      <p:sp>
        <p:nvSpPr>
          <p:cNvPr id="25" name="Line 34"/>
          <p:cNvSpPr>
            <a:spLocks noChangeShapeType="1"/>
          </p:cNvSpPr>
          <p:nvPr/>
        </p:nvSpPr>
        <p:spPr bwMode="auto">
          <a:xfrm>
            <a:off x="2990850" y="2478088"/>
            <a:ext cx="666750" cy="0"/>
          </a:xfrm>
          <a:prstGeom prst="line">
            <a:avLst/>
          </a:prstGeom>
          <a:noFill/>
          <a:ln w="254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Line 36"/>
          <p:cNvSpPr>
            <a:spLocks noChangeShapeType="1"/>
          </p:cNvSpPr>
          <p:nvPr/>
        </p:nvSpPr>
        <p:spPr bwMode="auto">
          <a:xfrm>
            <a:off x="3724275" y="2478088"/>
            <a:ext cx="269875" cy="0"/>
          </a:xfrm>
          <a:prstGeom prst="line">
            <a:avLst/>
          </a:prstGeom>
          <a:noFill/>
          <a:ln w="50800" cap="rnd">
            <a:solidFill>
              <a:srgbClr val="EDAF1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5000625" y="2478088"/>
            <a:ext cx="404813" cy="0"/>
          </a:xfrm>
          <a:prstGeom prst="line">
            <a:avLst/>
          </a:prstGeom>
          <a:noFill/>
          <a:ln w="50800" cap="rnd">
            <a:solidFill>
              <a:srgbClr val="EDAF1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>
            <a:off x="7218363" y="2478088"/>
            <a:ext cx="793750" cy="0"/>
          </a:xfrm>
          <a:prstGeom prst="line">
            <a:avLst/>
          </a:prstGeom>
          <a:noFill/>
          <a:ln w="50800" cap="rnd">
            <a:solidFill>
              <a:srgbClr val="EDAF1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Line 41"/>
          <p:cNvSpPr>
            <a:spLocks noChangeShapeType="1"/>
          </p:cNvSpPr>
          <p:nvPr/>
        </p:nvSpPr>
        <p:spPr bwMode="auto">
          <a:xfrm flipV="1">
            <a:off x="7769225" y="2536825"/>
            <a:ext cx="0" cy="7381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AutoShape 42"/>
          <p:cNvSpPr>
            <a:spLocks/>
          </p:cNvSpPr>
          <p:nvPr/>
        </p:nvSpPr>
        <p:spPr bwMode="auto">
          <a:xfrm rot="5400000">
            <a:off x="4931568" y="30957"/>
            <a:ext cx="157163" cy="5461000"/>
          </a:xfrm>
          <a:prstGeom prst="rightBrace">
            <a:avLst>
              <a:gd name="adj1" fmla="val 207841"/>
              <a:gd name="adj2" fmla="val 50000"/>
            </a:avLst>
          </a:prstGeom>
          <a:noFill/>
          <a:ln w="25400">
            <a:solidFill>
              <a:srgbClr val="A8C9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5D0E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 Box 43"/>
          <p:cNvSpPr txBox="1">
            <a:spLocks noChangeArrowheads="1"/>
          </p:cNvSpPr>
          <p:nvPr/>
        </p:nvSpPr>
        <p:spPr bwMode="auto">
          <a:xfrm>
            <a:off x="6613525" y="3275013"/>
            <a:ext cx="1911350" cy="109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5D0E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5D0E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GB" sz="1300" b="1">
                <a:solidFill>
                  <a:srgbClr val="A8C903"/>
                </a:solidFill>
              </a:rPr>
              <a:t>Persistence</a:t>
            </a:r>
          </a:p>
          <a:p>
            <a:pPr algn="ctr" eaLnBrk="1" hangingPunct="1"/>
            <a:r>
              <a:rPr lang="en-GB" sz="1300" b="1"/>
              <a:t>ceases because</a:t>
            </a:r>
          </a:p>
          <a:p>
            <a:pPr algn="ctr" eaLnBrk="1" hangingPunct="1"/>
            <a:r>
              <a:rPr lang="en-GB" sz="1300" b="1"/>
              <a:t>days  without</a:t>
            </a:r>
          </a:p>
          <a:p>
            <a:pPr algn="ctr" eaLnBrk="1" hangingPunct="1"/>
            <a:r>
              <a:rPr lang="en-GB" sz="1300" b="1"/>
              <a:t>supply &gt; 180 days</a:t>
            </a:r>
          </a:p>
          <a:p>
            <a:pPr algn="ctr" eaLnBrk="1" hangingPunct="1"/>
            <a:r>
              <a:rPr lang="en-GB" sz="1300" b="1"/>
              <a:t>= Discontinuation</a:t>
            </a:r>
          </a:p>
        </p:txBody>
      </p:sp>
      <p:sp>
        <p:nvSpPr>
          <p:cNvPr id="32" name="Text Box 44"/>
          <p:cNvSpPr txBox="1">
            <a:spLocks noChangeArrowheads="1"/>
          </p:cNvSpPr>
          <p:nvPr/>
        </p:nvSpPr>
        <p:spPr bwMode="auto">
          <a:xfrm>
            <a:off x="3005138" y="2884488"/>
            <a:ext cx="4114800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5D0E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GB" sz="1300" b="1">
                <a:solidFill>
                  <a:srgbClr val="A8C903"/>
                </a:solidFill>
              </a:rPr>
              <a:t>Persistent</a:t>
            </a:r>
            <a:r>
              <a:rPr lang="en-GB" sz="1300" b="1"/>
              <a:t>: patient is taking medication</a:t>
            </a:r>
          </a:p>
          <a:p>
            <a:pPr algn="ctr" eaLnBrk="1" hangingPunct="1"/>
            <a:r>
              <a:rPr lang="en-GB" sz="1300" b="1"/>
              <a:t>Degree of </a:t>
            </a:r>
            <a:r>
              <a:rPr lang="en-GB" sz="1300" b="1">
                <a:solidFill>
                  <a:srgbClr val="00B050"/>
                </a:solidFill>
              </a:rPr>
              <a:t>Compliance</a:t>
            </a:r>
            <a:r>
              <a:rPr lang="en-GB" sz="1300" b="1"/>
              <a:t>: Proportion of Days</a:t>
            </a:r>
          </a:p>
          <a:p>
            <a:pPr algn="ctr" eaLnBrk="1" hangingPunct="1"/>
            <a:r>
              <a:rPr lang="en-GB" sz="1300" b="1"/>
              <a:t>Covered with sufficient supply (PDC)</a:t>
            </a:r>
          </a:p>
        </p:txBody>
      </p:sp>
      <p:sp>
        <p:nvSpPr>
          <p:cNvPr id="33" name="Line 39"/>
          <p:cNvSpPr>
            <a:spLocks noChangeShapeType="1"/>
          </p:cNvSpPr>
          <p:nvPr/>
        </p:nvSpPr>
        <p:spPr bwMode="auto">
          <a:xfrm>
            <a:off x="500063" y="4124325"/>
            <a:ext cx="533400" cy="0"/>
          </a:xfrm>
          <a:prstGeom prst="line">
            <a:avLst/>
          </a:prstGeom>
          <a:noFill/>
          <a:ln w="254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193800" y="3997325"/>
            <a:ext cx="2725738" cy="547688"/>
            <a:chOff x="870120" y="5329696"/>
            <a:chExt cx="2725114" cy="730190"/>
          </a:xfrm>
        </p:grpSpPr>
        <p:sp>
          <p:nvSpPr>
            <p:cNvPr id="26680" name="Text Box 46"/>
            <p:cNvSpPr txBox="1">
              <a:spLocks noChangeArrowheads="1"/>
            </p:cNvSpPr>
            <p:nvPr/>
          </p:nvSpPr>
          <p:spPr bwMode="auto">
            <a:xfrm>
              <a:off x="870120" y="5329696"/>
              <a:ext cx="2725114" cy="3895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GB" sz="1300" b="1">
                  <a:solidFill>
                    <a:srgbClr val="00B050"/>
                  </a:solidFill>
                </a:rPr>
                <a:t>Days with sufficient supply</a:t>
              </a:r>
            </a:p>
          </p:txBody>
        </p:sp>
        <p:sp>
          <p:nvSpPr>
            <p:cNvPr id="26681" name="Text Box 47"/>
            <p:cNvSpPr txBox="1">
              <a:spLocks noChangeArrowheads="1"/>
            </p:cNvSpPr>
            <p:nvPr/>
          </p:nvSpPr>
          <p:spPr bwMode="auto">
            <a:xfrm>
              <a:off x="870120" y="5670296"/>
              <a:ext cx="2098411" cy="3895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GB" sz="1300" b="1">
                  <a:solidFill>
                    <a:srgbClr val="EDAF13"/>
                  </a:solidFill>
                </a:rPr>
                <a:t>Days without supply</a:t>
              </a:r>
            </a:p>
          </p:txBody>
        </p:sp>
      </p:grpSp>
      <p:sp>
        <p:nvSpPr>
          <p:cNvPr id="37" name="Line 50"/>
          <p:cNvSpPr>
            <a:spLocks noChangeShapeType="1"/>
          </p:cNvSpPr>
          <p:nvPr/>
        </p:nvSpPr>
        <p:spPr bwMode="auto">
          <a:xfrm>
            <a:off x="3984625" y="2478088"/>
            <a:ext cx="949325" cy="0"/>
          </a:xfrm>
          <a:prstGeom prst="line">
            <a:avLst/>
          </a:prstGeom>
          <a:noFill/>
          <a:ln w="254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Line 51"/>
          <p:cNvSpPr>
            <a:spLocks noChangeShapeType="1"/>
          </p:cNvSpPr>
          <p:nvPr/>
        </p:nvSpPr>
        <p:spPr bwMode="auto">
          <a:xfrm>
            <a:off x="5421313" y="2478088"/>
            <a:ext cx="1747837" cy="0"/>
          </a:xfrm>
          <a:prstGeom prst="line">
            <a:avLst/>
          </a:prstGeom>
          <a:noFill/>
          <a:ln w="254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Line 52"/>
          <p:cNvSpPr>
            <a:spLocks noChangeShapeType="1"/>
          </p:cNvSpPr>
          <p:nvPr/>
        </p:nvSpPr>
        <p:spPr bwMode="auto">
          <a:xfrm>
            <a:off x="8023225" y="2478088"/>
            <a:ext cx="438150" cy="0"/>
          </a:xfrm>
          <a:prstGeom prst="line">
            <a:avLst/>
          </a:prstGeom>
          <a:noFill/>
          <a:ln w="25400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44500" y="1308100"/>
            <a:ext cx="13160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5D0E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5D0E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1300" b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GB" sz="1300" b="1" baseline="3000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</a:t>
            </a:r>
            <a:r>
              <a:rPr lang="en-GB" sz="1300" b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written</a:t>
            </a:r>
          </a:p>
          <a:p>
            <a:pPr algn="ctr" eaLnBrk="1" hangingPunct="1">
              <a:defRPr/>
            </a:pPr>
            <a:r>
              <a:rPr lang="en-GB" sz="1300" b="1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prescription</a:t>
            </a:r>
            <a:endParaRPr lang="en-GB" sz="1300" b="1" dirty="0">
              <a:solidFill>
                <a:schemeClr val="accent6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630363" y="1157288"/>
            <a:ext cx="1316037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5D0E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5D0E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GB" sz="1300" b="1">
                <a:solidFill>
                  <a:srgbClr val="A76FDE"/>
                </a:solidFill>
              </a:rPr>
              <a:t>1</a:t>
            </a:r>
            <a:r>
              <a:rPr lang="en-GB" sz="1300" b="1" baseline="30000">
                <a:solidFill>
                  <a:srgbClr val="A76FDE"/>
                </a:solidFill>
              </a:rPr>
              <a:t>st</a:t>
            </a:r>
            <a:r>
              <a:rPr lang="en-GB" sz="1300" b="1">
                <a:solidFill>
                  <a:srgbClr val="A76FDE"/>
                </a:solidFill>
              </a:rPr>
              <a:t> Rx</a:t>
            </a:r>
          </a:p>
          <a:p>
            <a:pPr algn="ctr" eaLnBrk="1" hangingPunct="1"/>
            <a:r>
              <a:rPr lang="en-GB" sz="1300" b="1">
                <a:solidFill>
                  <a:srgbClr val="A76FDE"/>
                </a:solidFill>
              </a:rPr>
              <a:t>filled</a:t>
            </a:r>
          </a:p>
          <a:p>
            <a:pPr algn="ctr" eaLnBrk="1" hangingPunct="1"/>
            <a:r>
              <a:rPr lang="en-GB" sz="1300" b="1">
                <a:solidFill>
                  <a:srgbClr val="A76FDE"/>
                </a:solidFill>
              </a:rPr>
              <a:t>prescription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2763838" y="1457325"/>
            <a:ext cx="93980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5D0E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5D0E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1300" b="1">
                <a:solidFill>
                  <a:srgbClr val="A76FDE"/>
                </a:solidFill>
              </a:rPr>
              <a:t>2</a:t>
            </a:r>
            <a:r>
              <a:rPr lang="en-GB" sz="1300" b="1" baseline="30000">
                <a:solidFill>
                  <a:srgbClr val="A76FDE"/>
                </a:solidFill>
              </a:rPr>
              <a:t>nd</a:t>
            </a:r>
            <a:r>
              <a:rPr lang="en-GB" sz="1300" b="1">
                <a:solidFill>
                  <a:srgbClr val="A76FDE"/>
                </a:solidFill>
              </a:rPr>
              <a:t> Rx</a:t>
            </a:r>
          </a:p>
        </p:txBody>
      </p:sp>
      <p:sp>
        <p:nvSpPr>
          <p:cNvPr id="24" name="Rectangle 33"/>
          <p:cNvSpPr>
            <a:spLocks noChangeArrowheads="1"/>
          </p:cNvSpPr>
          <p:nvPr/>
        </p:nvSpPr>
        <p:spPr bwMode="auto">
          <a:xfrm>
            <a:off x="7789863" y="1457325"/>
            <a:ext cx="93980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5D0E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5D0E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1300" b="1">
                <a:solidFill>
                  <a:srgbClr val="A76FDE"/>
                </a:solidFill>
              </a:rPr>
              <a:t>n</a:t>
            </a:r>
            <a:r>
              <a:rPr lang="en-GB" sz="1300" b="1" baseline="30000">
                <a:solidFill>
                  <a:srgbClr val="A76FDE"/>
                </a:solidFill>
              </a:rPr>
              <a:t>th</a:t>
            </a:r>
            <a:r>
              <a:rPr lang="en-GB" sz="1300" b="1">
                <a:solidFill>
                  <a:srgbClr val="A76FDE"/>
                </a:solidFill>
              </a:rPr>
              <a:t> Rx</a:t>
            </a:r>
          </a:p>
        </p:txBody>
      </p:sp>
      <p:sp>
        <p:nvSpPr>
          <p:cNvPr id="40" name="Rectangle 53"/>
          <p:cNvSpPr>
            <a:spLocks noChangeArrowheads="1"/>
          </p:cNvSpPr>
          <p:nvPr/>
        </p:nvSpPr>
        <p:spPr bwMode="auto">
          <a:xfrm>
            <a:off x="3744913" y="1457325"/>
            <a:ext cx="93980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5D0E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5D0E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1300" b="1">
                <a:solidFill>
                  <a:srgbClr val="A76FDE"/>
                </a:solidFill>
              </a:rPr>
              <a:t>3</a:t>
            </a:r>
            <a:r>
              <a:rPr lang="en-GB" sz="1300" b="1" baseline="30000">
                <a:solidFill>
                  <a:srgbClr val="A76FDE"/>
                </a:solidFill>
              </a:rPr>
              <a:t>rd</a:t>
            </a:r>
            <a:r>
              <a:rPr lang="en-GB" sz="1300" b="1">
                <a:solidFill>
                  <a:srgbClr val="A76FDE"/>
                </a:solidFill>
              </a:rPr>
              <a:t> Rx</a:t>
            </a:r>
          </a:p>
        </p:txBody>
      </p:sp>
      <p:sp>
        <p:nvSpPr>
          <p:cNvPr id="42" name="AutoShape 58"/>
          <p:cNvSpPr>
            <a:spLocks/>
          </p:cNvSpPr>
          <p:nvPr/>
        </p:nvSpPr>
        <p:spPr bwMode="auto">
          <a:xfrm rot="5400000">
            <a:off x="1636713" y="1393825"/>
            <a:ext cx="82550" cy="1203325"/>
          </a:xfrm>
          <a:prstGeom prst="rightBrace">
            <a:avLst>
              <a:gd name="adj1" fmla="val 54596"/>
              <a:gd name="adj2" fmla="val 50000"/>
            </a:avLst>
          </a:prstGeom>
          <a:noFill/>
          <a:ln w="25400">
            <a:solidFill>
              <a:srgbClr val="00B7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5D0E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AutoShape 58"/>
          <p:cNvSpPr>
            <a:spLocks/>
          </p:cNvSpPr>
          <p:nvPr/>
        </p:nvSpPr>
        <p:spPr bwMode="auto">
          <a:xfrm rot="-5400000">
            <a:off x="5119688" y="2101850"/>
            <a:ext cx="114300" cy="422275"/>
          </a:xfrm>
          <a:prstGeom prst="rightBrace">
            <a:avLst>
              <a:gd name="adj1" fmla="val 55742"/>
              <a:gd name="adj2" fmla="val 50000"/>
            </a:avLst>
          </a:prstGeom>
          <a:noFill/>
          <a:ln w="25400">
            <a:solidFill>
              <a:srgbClr val="EDAF1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78609"/>
              </a:solidFill>
            </a:endParaRPr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4745038" y="2027238"/>
            <a:ext cx="890587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GB" sz="1300" b="1">
                <a:solidFill>
                  <a:srgbClr val="EDAF13"/>
                </a:solidFill>
              </a:rPr>
              <a:t>Holiday</a:t>
            </a:r>
          </a:p>
        </p:txBody>
      </p:sp>
      <p:sp>
        <p:nvSpPr>
          <p:cNvPr id="61" name="Text Box 16"/>
          <p:cNvSpPr txBox="1">
            <a:spLocks noChangeArrowheads="1"/>
          </p:cNvSpPr>
          <p:nvPr/>
        </p:nvSpPr>
        <p:spPr bwMode="auto">
          <a:xfrm>
            <a:off x="6921500" y="2479675"/>
            <a:ext cx="88900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GB" sz="1300" b="1">
                <a:solidFill>
                  <a:srgbClr val="EDAF13"/>
                </a:solidFill>
              </a:rPr>
              <a:t>Holiday</a:t>
            </a:r>
          </a:p>
        </p:txBody>
      </p:sp>
      <p:sp>
        <p:nvSpPr>
          <p:cNvPr id="53" name="AutoShape 58"/>
          <p:cNvSpPr>
            <a:spLocks/>
          </p:cNvSpPr>
          <p:nvPr/>
        </p:nvSpPr>
        <p:spPr bwMode="auto">
          <a:xfrm rot="-5400000">
            <a:off x="7550150" y="1895475"/>
            <a:ext cx="115888" cy="833438"/>
          </a:xfrm>
          <a:prstGeom prst="rightBrace">
            <a:avLst>
              <a:gd name="adj1" fmla="val 54904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E64A0E"/>
              </a:solidFill>
            </a:endParaRPr>
          </a:p>
        </p:txBody>
      </p: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7024688" y="2027238"/>
            <a:ext cx="1177925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GB" sz="1300" b="1">
                <a:solidFill>
                  <a:srgbClr val="FF0000"/>
                </a:solidFill>
              </a:rPr>
              <a:t>&gt;180 days</a:t>
            </a:r>
          </a:p>
        </p:txBody>
      </p:sp>
      <p:sp>
        <p:nvSpPr>
          <p:cNvPr id="51" name="AutoShape 58"/>
          <p:cNvSpPr>
            <a:spLocks/>
          </p:cNvSpPr>
          <p:nvPr/>
        </p:nvSpPr>
        <p:spPr bwMode="auto">
          <a:xfrm rot="-5400000">
            <a:off x="3772694" y="2162969"/>
            <a:ext cx="115888" cy="298450"/>
          </a:xfrm>
          <a:prstGeom prst="rightBrace">
            <a:avLst>
              <a:gd name="adj1" fmla="val 54773"/>
              <a:gd name="adj2" fmla="val 50000"/>
            </a:avLst>
          </a:prstGeom>
          <a:noFill/>
          <a:ln w="25400">
            <a:solidFill>
              <a:srgbClr val="EDAF1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78609"/>
              </a:solidFill>
            </a:endParaRPr>
          </a:p>
        </p:txBody>
      </p:sp>
      <p:sp>
        <p:nvSpPr>
          <p:cNvPr id="52" name="Text Box 16"/>
          <p:cNvSpPr txBox="1">
            <a:spLocks noChangeArrowheads="1"/>
          </p:cNvSpPr>
          <p:nvPr/>
        </p:nvSpPr>
        <p:spPr bwMode="auto">
          <a:xfrm>
            <a:off x="3387725" y="2027238"/>
            <a:ext cx="890588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GB" sz="1300" b="1">
                <a:solidFill>
                  <a:srgbClr val="EDAF13"/>
                </a:solidFill>
              </a:rPr>
              <a:t>Holiday</a:t>
            </a:r>
          </a:p>
        </p:txBody>
      </p:sp>
      <p:sp>
        <p:nvSpPr>
          <p:cNvPr id="46" name="Line 34"/>
          <p:cNvSpPr>
            <a:spLocks noChangeShapeType="1"/>
          </p:cNvSpPr>
          <p:nvPr/>
        </p:nvSpPr>
        <p:spPr bwMode="auto">
          <a:xfrm>
            <a:off x="2270125" y="2478088"/>
            <a:ext cx="514350" cy="0"/>
          </a:xfrm>
          <a:prstGeom prst="line">
            <a:avLst/>
          </a:prstGeom>
          <a:noFill/>
          <a:ln w="254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" name="Line 36"/>
          <p:cNvSpPr>
            <a:spLocks noChangeShapeType="1"/>
          </p:cNvSpPr>
          <p:nvPr/>
        </p:nvSpPr>
        <p:spPr bwMode="auto">
          <a:xfrm>
            <a:off x="2833688" y="2478088"/>
            <a:ext cx="133350" cy="0"/>
          </a:xfrm>
          <a:prstGeom prst="line">
            <a:avLst/>
          </a:prstGeom>
          <a:noFill/>
          <a:ln w="50800" cap="rnd">
            <a:solidFill>
              <a:srgbClr val="EDAF1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" name="AutoShape 58"/>
          <p:cNvSpPr>
            <a:spLocks/>
          </p:cNvSpPr>
          <p:nvPr/>
        </p:nvSpPr>
        <p:spPr bwMode="auto">
          <a:xfrm rot="-5400000">
            <a:off x="2846388" y="2249488"/>
            <a:ext cx="107950" cy="139700"/>
          </a:xfrm>
          <a:prstGeom prst="rightBrace">
            <a:avLst>
              <a:gd name="adj1" fmla="val 54575"/>
              <a:gd name="adj2" fmla="val 50000"/>
            </a:avLst>
          </a:prstGeom>
          <a:noFill/>
          <a:ln w="25400">
            <a:solidFill>
              <a:srgbClr val="EDAF1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78609"/>
              </a:solidFill>
            </a:endParaRPr>
          </a:p>
        </p:txBody>
      </p:sp>
      <p:sp>
        <p:nvSpPr>
          <p:cNvPr id="50" name="Text Box 16"/>
          <p:cNvSpPr txBox="1">
            <a:spLocks noChangeArrowheads="1"/>
          </p:cNvSpPr>
          <p:nvPr/>
        </p:nvSpPr>
        <p:spPr bwMode="auto">
          <a:xfrm>
            <a:off x="2455863" y="2036763"/>
            <a:ext cx="88900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GB" sz="1300" b="1">
                <a:solidFill>
                  <a:srgbClr val="EDAF13"/>
                </a:solidFill>
              </a:rPr>
              <a:t>Holiday</a:t>
            </a:r>
          </a:p>
        </p:txBody>
      </p:sp>
      <p:sp>
        <p:nvSpPr>
          <p:cNvPr id="26663" name="TextBox 40"/>
          <p:cNvSpPr txBox="1">
            <a:spLocks noChangeArrowheads="1"/>
          </p:cNvSpPr>
          <p:nvPr/>
        </p:nvSpPr>
        <p:spPr bwMode="auto">
          <a:xfrm>
            <a:off x="8543925" y="1762125"/>
            <a:ext cx="5746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sz="1200" b="1">
                <a:solidFill>
                  <a:srgbClr val="000000"/>
                </a:solidFill>
              </a:rPr>
              <a:t>time</a:t>
            </a: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1092200" y="1766888"/>
            <a:ext cx="7451725" cy="1587"/>
          </a:xfrm>
          <a:prstGeom prst="line">
            <a:avLst/>
          </a:prstGeom>
          <a:solidFill>
            <a:srgbClr val="C5D0E5"/>
          </a:solidFill>
          <a:ln w="5397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oval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Line 14"/>
          <p:cNvSpPr>
            <a:spLocks noChangeShapeType="1"/>
          </p:cNvSpPr>
          <p:nvPr/>
        </p:nvSpPr>
        <p:spPr bwMode="auto">
          <a:xfrm>
            <a:off x="2297113" y="1874838"/>
            <a:ext cx="0" cy="3349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828800" y="2209800"/>
            <a:ext cx="106203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sz="1300" b="1"/>
              <a:t>Initiation</a:t>
            </a:r>
          </a:p>
        </p:txBody>
      </p:sp>
      <p:sp>
        <p:nvSpPr>
          <p:cNvPr id="23" name="Rectangle 32"/>
          <p:cNvSpPr>
            <a:spLocks noChangeArrowheads="1"/>
          </p:cNvSpPr>
          <p:nvPr/>
        </p:nvSpPr>
        <p:spPr bwMode="auto">
          <a:xfrm>
            <a:off x="2784475" y="1538288"/>
            <a:ext cx="4460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5D0E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5D0E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200">
                <a:solidFill>
                  <a:srgbClr val="A76FDE"/>
                </a:solidFill>
              </a:rPr>
              <a:t>¤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074863" y="1538288"/>
            <a:ext cx="4460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5D0E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5D0E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sz="3200">
                <a:solidFill>
                  <a:srgbClr val="A76FDE"/>
                </a:solidFill>
              </a:rPr>
              <a:t>¤</a:t>
            </a:r>
          </a:p>
        </p:txBody>
      </p:sp>
      <p:sp>
        <p:nvSpPr>
          <p:cNvPr id="21" name="Rectangle 30"/>
          <p:cNvSpPr>
            <a:spLocks noChangeArrowheads="1"/>
          </p:cNvSpPr>
          <p:nvPr/>
        </p:nvSpPr>
        <p:spPr bwMode="auto">
          <a:xfrm>
            <a:off x="3792538" y="1538288"/>
            <a:ext cx="4460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5D0E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5D0E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200">
                <a:solidFill>
                  <a:srgbClr val="A76FDE"/>
                </a:solidFill>
              </a:rPr>
              <a:t>¤</a:t>
            </a:r>
          </a:p>
        </p:txBody>
      </p:sp>
      <p:sp>
        <p:nvSpPr>
          <p:cNvPr id="20" name="Rectangle 29"/>
          <p:cNvSpPr>
            <a:spLocks noChangeArrowheads="1"/>
          </p:cNvSpPr>
          <p:nvPr/>
        </p:nvSpPr>
        <p:spPr bwMode="auto">
          <a:xfrm>
            <a:off x="5202238" y="1538288"/>
            <a:ext cx="4460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5D0E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5D0E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200">
                <a:solidFill>
                  <a:srgbClr val="A76FDE"/>
                </a:solidFill>
              </a:rPr>
              <a:t>¤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6211888" y="1538288"/>
            <a:ext cx="4460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5D0E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5D0E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200">
                <a:solidFill>
                  <a:srgbClr val="A76FDE"/>
                </a:solidFill>
              </a:rPr>
              <a:t>¤</a:t>
            </a:r>
          </a:p>
        </p:txBody>
      </p:sp>
      <p:sp>
        <p:nvSpPr>
          <p:cNvPr id="22" name="Rectangle 31"/>
          <p:cNvSpPr>
            <a:spLocks noChangeArrowheads="1"/>
          </p:cNvSpPr>
          <p:nvPr/>
        </p:nvSpPr>
        <p:spPr bwMode="auto">
          <a:xfrm>
            <a:off x="7823200" y="1538288"/>
            <a:ext cx="4460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5D0E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5D0E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200">
                <a:solidFill>
                  <a:srgbClr val="A76FDE"/>
                </a:solidFill>
              </a:rPr>
              <a:t>¤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7740650" y="2462213"/>
            <a:ext cx="304800" cy="44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Line 38"/>
          <p:cNvSpPr>
            <a:spLocks noChangeShapeType="1"/>
          </p:cNvSpPr>
          <p:nvPr/>
        </p:nvSpPr>
        <p:spPr bwMode="auto">
          <a:xfrm>
            <a:off x="7775575" y="2481263"/>
            <a:ext cx="255588" cy="0"/>
          </a:xfrm>
          <a:prstGeom prst="line">
            <a:avLst/>
          </a:prstGeom>
          <a:noFill/>
          <a:ln w="50800" cap="rnd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" name="Text Box 16"/>
          <p:cNvSpPr txBox="1">
            <a:spLocks noChangeArrowheads="1"/>
          </p:cNvSpPr>
          <p:nvPr/>
        </p:nvSpPr>
        <p:spPr bwMode="auto">
          <a:xfrm>
            <a:off x="7742238" y="2487613"/>
            <a:ext cx="547687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GB" sz="1300" b="1">
                <a:solidFill>
                  <a:srgbClr val="FF0000"/>
                </a:solidFill>
              </a:rPr>
              <a:t>Gap</a:t>
            </a:r>
          </a:p>
        </p:txBody>
      </p:sp>
      <p:sp>
        <p:nvSpPr>
          <p:cNvPr id="34" name="Line 40"/>
          <p:cNvSpPr>
            <a:spLocks noChangeShapeType="1"/>
          </p:cNvSpPr>
          <p:nvPr/>
        </p:nvSpPr>
        <p:spPr bwMode="auto">
          <a:xfrm>
            <a:off x="500063" y="4375150"/>
            <a:ext cx="269875" cy="0"/>
          </a:xfrm>
          <a:prstGeom prst="line">
            <a:avLst/>
          </a:prstGeom>
          <a:noFill/>
          <a:ln w="50800" cap="rnd">
            <a:solidFill>
              <a:srgbClr val="F78609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Line 36"/>
          <p:cNvSpPr>
            <a:spLocks noChangeShapeType="1"/>
          </p:cNvSpPr>
          <p:nvPr/>
        </p:nvSpPr>
        <p:spPr bwMode="auto">
          <a:xfrm>
            <a:off x="806450" y="4375150"/>
            <a:ext cx="269875" cy="0"/>
          </a:xfrm>
          <a:prstGeom prst="line">
            <a:avLst/>
          </a:prstGeom>
          <a:noFill/>
          <a:ln w="50800" cap="rnd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" name="AutoShape 42"/>
          <p:cNvSpPr>
            <a:spLocks/>
          </p:cNvSpPr>
          <p:nvPr/>
        </p:nvSpPr>
        <p:spPr bwMode="auto">
          <a:xfrm rot="5400000">
            <a:off x="8184357" y="2564606"/>
            <a:ext cx="157162" cy="396875"/>
          </a:xfrm>
          <a:prstGeom prst="rightBrace">
            <a:avLst>
              <a:gd name="adj1" fmla="val 208088"/>
              <a:gd name="adj2" fmla="val 50000"/>
            </a:avLst>
          </a:prstGeom>
          <a:noFill/>
          <a:ln w="25400">
            <a:solidFill>
              <a:srgbClr val="A8C90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5D0E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9" name="Footer Placeholder 5"/>
          <p:cNvSpPr>
            <a:spLocks noGrp="1"/>
          </p:cNvSpPr>
          <p:nvPr>
            <p:ph type="ftr" sz="quarter" idx="16"/>
          </p:nvPr>
        </p:nvSpPr>
        <p:spPr bwMode="auto">
          <a:xfrm>
            <a:off x="414338" y="4743450"/>
            <a:ext cx="568801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sz="900" smtClean="0"/>
              <a:t>_____________________________________________________________________________</a:t>
            </a:r>
          </a:p>
          <a:p>
            <a:pPr eaLnBrk="1" hangingPunct="1"/>
            <a:r>
              <a:rPr lang="en-GB" sz="900" smtClean="0"/>
              <a:t>Jensen ML et al. Value in Health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/>
      <p:bldP spid="16" grpId="0" animBg="1"/>
      <p:bldP spid="17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3" grpId="0" animBg="1"/>
      <p:bldP spid="37" grpId="0" animBg="1"/>
      <p:bldP spid="38" grpId="0" animBg="1"/>
      <p:bldP spid="39" grpId="0" animBg="1"/>
      <p:bldP spid="9" grpId="0"/>
      <p:bldP spid="10" grpId="0"/>
      <p:bldP spid="11" grpId="0"/>
      <p:bldP spid="24" grpId="0"/>
      <p:bldP spid="40" grpId="0"/>
      <p:bldP spid="42" grpId="0" animBg="1"/>
      <p:bldP spid="55" grpId="0" animBg="1"/>
      <p:bldP spid="56" grpId="0"/>
      <p:bldP spid="61" grpId="0"/>
      <p:bldP spid="53" grpId="0" animBg="1"/>
      <p:bldP spid="54" grpId="0"/>
      <p:bldP spid="51" grpId="0" animBg="1"/>
      <p:bldP spid="52" grpId="0"/>
      <p:bldP spid="46" grpId="0" animBg="1"/>
      <p:bldP spid="47" grpId="0" animBg="1"/>
      <p:bldP spid="49" grpId="0" animBg="1"/>
      <p:bldP spid="50" grpId="0"/>
      <p:bldP spid="57" grpId="0" animBg="1"/>
      <p:bldP spid="3" grpId="0"/>
      <p:bldP spid="23" grpId="0"/>
      <p:bldP spid="7" grpId="0"/>
      <p:bldP spid="21" grpId="0"/>
      <p:bldP spid="20" grpId="0"/>
      <p:bldP spid="8" grpId="0"/>
      <p:bldP spid="22" grpId="0"/>
      <p:bldP spid="43" grpId="0" animBg="1"/>
      <p:bldP spid="59" grpId="0" animBg="1"/>
      <p:bldP spid="62" grpId="0"/>
      <p:bldP spid="34" grpId="0" animBg="1"/>
      <p:bldP spid="63" grpId="0" animBg="1"/>
      <p:bldP spid="6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/>
          <p:cNvSpPr>
            <a:spLocks noChangeArrowheads="1"/>
          </p:cNvSpPr>
          <p:nvPr/>
        </p:nvSpPr>
        <p:spPr bwMode="auto">
          <a:xfrm>
            <a:off x="-107950" y="950913"/>
            <a:ext cx="9359900" cy="12541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1" name="Rectangle 9"/>
          <p:cNvSpPr>
            <a:spLocks noChangeArrowheads="1"/>
          </p:cNvSpPr>
          <p:nvPr/>
        </p:nvSpPr>
        <p:spPr bwMode="auto">
          <a:xfrm>
            <a:off x="4527550" y="1677988"/>
            <a:ext cx="46038" cy="22399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2" name="Rectangle 11"/>
          <p:cNvSpPr>
            <a:spLocks noChangeArrowheads="1"/>
          </p:cNvSpPr>
          <p:nvPr/>
        </p:nvSpPr>
        <p:spPr bwMode="auto">
          <a:xfrm>
            <a:off x="9086850" y="1658938"/>
            <a:ext cx="46038" cy="22399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7653" name="Group 17"/>
          <p:cNvGrpSpPr>
            <a:grpSpLocks/>
          </p:cNvGrpSpPr>
          <p:nvPr/>
        </p:nvGrpSpPr>
        <p:grpSpPr bwMode="auto">
          <a:xfrm>
            <a:off x="-273050" y="195263"/>
            <a:ext cx="9642475" cy="4424362"/>
            <a:chOff x="-272398" y="566912"/>
            <a:chExt cx="9642021" cy="5056615"/>
          </a:xfrm>
        </p:grpSpPr>
        <p:pic>
          <p:nvPicPr>
            <p:cNvPr id="27664" name="Picture 1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72398" y="571500"/>
              <a:ext cx="5060422" cy="5052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65" name="Picture 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4605" y="566912"/>
              <a:ext cx="5065018" cy="50566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654" name="TextBox 18"/>
          <p:cNvSpPr txBox="1">
            <a:spLocks noChangeArrowheads="1"/>
          </p:cNvSpPr>
          <p:nvPr/>
        </p:nvSpPr>
        <p:spPr bwMode="auto">
          <a:xfrm>
            <a:off x="6043613" y="4311650"/>
            <a:ext cx="2198687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sz="1400">
                <a:solidFill>
                  <a:srgbClr val="000000"/>
                </a:solidFill>
              </a:rPr>
              <a:t>Years since index date</a:t>
            </a:r>
          </a:p>
        </p:txBody>
      </p:sp>
      <p:sp>
        <p:nvSpPr>
          <p:cNvPr id="27655" name="TextBox 19"/>
          <p:cNvSpPr txBox="1">
            <a:spLocks noChangeArrowheads="1"/>
          </p:cNvSpPr>
          <p:nvPr/>
        </p:nvSpPr>
        <p:spPr bwMode="auto">
          <a:xfrm>
            <a:off x="1449388" y="4311650"/>
            <a:ext cx="2198687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sz="1400">
                <a:solidFill>
                  <a:srgbClr val="000000"/>
                </a:solidFill>
              </a:rPr>
              <a:t>Years since index date</a:t>
            </a:r>
          </a:p>
        </p:txBody>
      </p:sp>
      <p:grpSp>
        <p:nvGrpSpPr>
          <p:cNvPr id="27656" name="Group 22"/>
          <p:cNvGrpSpPr>
            <a:grpSpLocks/>
          </p:cNvGrpSpPr>
          <p:nvPr/>
        </p:nvGrpSpPr>
        <p:grpSpPr bwMode="auto">
          <a:xfrm>
            <a:off x="-93663" y="123825"/>
            <a:ext cx="5475288" cy="522288"/>
            <a:chOff x="-93824" y="-115590"/>
            <a:chExt cx="5475228" cy="696729"/>
          </a:xfrm>
        </p:grpSpPr>
        <p:sp>
          <p:nvSpPr>
            <p:cNvPr id="27662" name="TextBox 20"/>
            <p:cNvSpPr txBox="1">
              <a:spLocks noChangeArrowheads="1"/>
            </p:cNvSpPr>
            <p:nvPr/>
          </p:nvSpPr>
          <p:spPr bwMode="auto">
            <a:xfrm>
              <a:off x="-93824" y="-115590"/>
              <a:ext cx="909052" cy="696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GB" sz="1400">
                  <a:solidFill>
                    <a:srgbClr val="000000"/>
                  </a:solidFill>
                </a:rPr>
                <a:t>% of</a:t>
              </a:r>
            </a:p>
            <a:p>
              <a:pPr algn="ctr" eaLnBrk="1" hangingPunct="1"/>
              <a:r>
                <a:rPr lang="en-GB" sz="1400">
                  <a:solidFill>
                    <a:srgbClr val="000000"/>
                  </a:solidFill>
                </a:rPr>
                <a:t>patients</a:t>
              </a:r>
            </a:p>
          </p:txBody>
        </p:sp>
        <p:sp>
          <p:nvSpPr>
            <p:cNvPr id="27663" name="TextBox 21"/>
            <p:cNvSpPr txBox="1">
              <a:spLocks noChangeArrowheads="1"/>
            </p:cNvSpPr>
            <p:nvPr/>
          </p:nvSpPr>
          <p:spPr bwMode="auto">
            <a:xfrm>
              <a:off x="4472352" y="-115590"/>
              <a:ext cx="909052" cy="696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GB" sz="1400">
                  <a:solidFill>
                    <a:srgbClr val="000000"/>
                  </a:solidFill>
                </a:rPr>
                <a:t>% of</a:t>
              </a:r>
            </a:p>
            <a:p>
              <a:pPr algn="ctr" eaLnBrk="1" hangingPunct="1"/>
              <a:r>
                <a:rPr lang="en-GB" sz="1400">
                  <a:solidFill>
                    <a:srgbClr val="000000"/>
                  </a:solidFill>
                </a:rPr>
                <a:t>patients</a:t>
              </a:r>
            </a:p>
          </p:txBody>
        </p:sp>
      </p:grpSp>
      <p:sp>
        <p:nvSpPr>
          <p:cNvPr id="27657" name="Rectangle 4"/>
          <p:cNvSpPr>
            <a:spLocks noChangeArrowheads="1"/>
          </p:cNvSpPr>
          <p:nvPr/>
        </p:nvSpPr>
        <p:spPr bwMode="auto">
          <a:xfrm>
            <a:off x="4341813" y="2193925"/>
            <a:ext cx="123825" cy="2159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Rectangle 7"/>
          <p:cNvSpPr>
            <a:spLocks noChangeArrowheads="1"/>
          </p:cNvSpPr>
          <p:nvPr/>
        </p:nvSpPr>
        <p:spPr bwMode="auto">
          <a:xfrm>
            <a:off x="-107950" y="4602163"/>
            <a:ext cx="9278938" cy="4905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GB" sz="1300">
              <a:solidFill>
                <a:srgbClr val="00B050"/>
              </a:solidFill>
              <a:latin typeface="Arial" charset="0"/>
            </a:endParaRPr>
          </a:p>
          <a:p>
            <a:pPr algn="ctr"/>
            <a:r>
              <a:rPr lang="en-GB" sz="1300" b="1">
                <a:solidFill>
                  <a:srgbClr val="00B050"/>
                </a:solidFill>
                <a:latin typeface="Arial" charset="0"/>
              </a:rPr>
              <a:t>●In Compliance  </a:t>
            </a:r>
            <a:r>
              <a:rPr lang="en-GB" sz="1300" b="1">
                <a:solidFill>
                  <a:srgbClr val="F78609"/>
                </a:solidFill>
                <a:latin typeface="Arial" charset="0"/>
              </a:rPr>
              <a:t>●On ”Holiday”, out of compliance, but persistent  </a:t>
            </a:r>
            <a:r>
              <a:rPr lang="en-GB" sz="1300" b="1">
                <a:solidFill>
                  <a:srgbClr val="FF0000"/>
                </a:solidFill>
                <a:latin typeface="Arial" charset="0"/>
              </a:rPr>
              <a:t>●Non-Persistent  </a:t>
            </a:r>
            <a:r>
              <a:rPr lang="en-GB" sz="1300" b="1">
                <a:solidFill>
                  <a:srgbClr val="7030A0"/>
                </a:solidFill>
                <a:latin typeface="Arial" charset="0"/>
              </a:rPr>
              <a:t>●Non-Accepting  </a:t>
            </a:r>
            <a:r>
              <a:rPr lang="en-GB" sz="1300" b="1">
                <a:solidFill>
                  <a:srgbClr val="00B7FF"/>
                </a:solidFill>
                <a:latin typeface="Arial" charset="0"/>
              </a:rPr>
              <a:t>●Waiting</a:t>
            </a:r>
          </a:p>
        </p:txBody>
      </p:sp>
      <p:sp>
        <p:nvSpPr>
          <p:cNvPr id="27659" name="TextBox 24"/>
          <p:cNvSpPr txBox="1">
            <a:spLocks noChangeArrowheads="1"/>
          </p:cNvSpPr>
          <p:nvPr/>
        </p:nvSpPr>
        <p:spPr bwMode="auto">
          <a:xfrm>
            <a:off x="1527175" y="165100"/>
            <a:ext cx="17573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sz="2400"/>
              <a:t>Metformin</a:t>
            </a:r>
          </a:p>
        </p:txBody>
      </p:sp>
      <p:sp>
        <p:nvSpPr>
          <p:cNvPr id="27660" name="TextBox 25"/>
          <p:cNvSpPr txBox="1">
            <a:spLocks noChangeArrowheads="1"/>
          </p:cNvSpPr>
          <p:nvPr/>
        </p:nvSpPr>
        <p:spPr bwMode="auto">
          <a:xfrm>
            <a:off x="5973763" y="165100"/>
            <a:ext cx="2006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sz="2400"/>
              <a:t>Simvastatin</a:t>
            </a:r>
          </a:p>
        </p:txBody>
      </p:sp>
      <p:sp>
        <p:nvSpPr>
          <p:cNvPr id="27661" name="TextBox 1"/>
          <p:cNvSpPr txBox="1">
            <a:spLocks noChangeArrowheads="1"/>
          </p:cNvSpPr>
          <p:nvPr/>
        </p:nvSpPr>
        <p:spPr bwMode="auto">
          <a:xfrm>
            <a:off x="8459788" y="4300538"/>
            <a:ext cx="482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339725"/>
            <a:ext cx="8550275" cy="503238"/>
          </a:xfrm>
        </p:spPr>
        <p:txBody>
          <a:bodyPr/>
          <a:lstStyle/>
          <a:p>
            <a:pPr>
              <a:defRPr/>
            </a:pPr>
            <a:r>
              <a:rPr lang="en-GB" sz="2400" dirty="0">
                <a:ea typeface="ＭＳ Ｐゴシック" charset="0"/>
              </a:rPr>
              <a:t>Morbidity and mortality among patients at </a:t>
            </a:r>
            <a:r>
              <a:rPr lang="en-GB" sz="2400" dirty="0" smtClean="0">
                <a:ea typeface="ＭＳ Ｐゴシック" charset="0"/>
              </a:rPr>
              <a:t>Steno</a:t>
            </a:r>
            <a:endParaRPr lang="da-DK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4338" y="1203325"/>
            <a:ext cx="7991475" cy="3240088"/>
          </a:xfrm>
        </p:spPr>
        <p:txBody>
          <a:bodyPr/>
          <a:lstStyle/>
          <a:p>
            <a:pPr eaLnBrk="1" hangingPunct="1">
              <a:buFont typeface="Wingdings" charset="2"/>
              <a:buChar char="§"/>
              <a:defRPr/>
            </a:pPr>
            <a:r>
              <a:rPr lang="en-GB" dirty="0" smtClean="0">
                <a:solidFill>
                  <a:srgbClr val="002060"/>
                </a:solidFill>
                <a:ea typeface="ＭＳ Ｐゴシック" charset="0"/>
              </a:rPr>
              <a:t>Linkage of information: </a:t>
            </a:r>
          </a:p>
          <a:p>
            <a:pPr lvl="1" eaLnBrk="1" hangingPunct="1">
              <a:buFont typeface="Wingdings" charset="2"/>
              <a:buChar char="§"/>
              <a:defRPr/>
            </a:pPr>
            <a:r>
              <a:rPr lang="en-GB" dirty="0" smtClean="0">
                <a:solidFill>
                  <a:srgbClr val="002060"/>
                </a:solidFill>
                <a:ea typeface="ＭＳ Ｐゴシック" charset="0"/>
              </a:rPr>
              <a:t>Electronic patient record</a:t>
            </a:r>
          </a:p>
          <a:p>
            <a:pPr lvl="1" eaLnBrk="1" hangingPunct="1">
              <a:buFont typeface="Wingdings" charset="2"/>
              <a:buChar char="§"/>
              <a:defRPr/>
            </a:pPr>
            <a:r>
              <a:rPr lang="en-GB" dirty="0" smtClean="0">
                <a:solidFill>
                  <a:srgbClr val="002060"/>
                </a:solidFill>
                <a:ea typeface="ＭＳ Ｐゴシック" charset="0"/>
              </a:rPr>
              <a:t>Cause of Death Register</a:t>
            </a:r>
          </a:p>
          <a:p>
            <a:pPr lvl="1" eaLnBrk="1" hangingPunct="1">
              <a:buFont typeface="Wingdings" charset="2"/>
              <a:buChar char="§"/>
              <a:defRPr/>
            </a:pPr>
            <a:r>
              <a:rPr lang="en-GB" dirty="0" smtClean="0">
                <a:solidFill>
                  <a:srgbClr val="002060"/>
                </a:solidFill>
                <a:ea typeface="ＭＳ Ｐゴシック" charset="0"/>
              </a:rPr>
              <a:t>Danish Patient Register</a:t>
            </a:r>
            <a:endParaRPr lang="en-GB" dirty="0">
              <a:solidFill>
                <a:srgbClr val="002060"/>
              </a:solidFill>
              <a:ea typeface="ＭＳ Ｐゴシック" charset="0"/>
            </a:endParaRPr>
          </a:p>
          <a:p>
            <a:pPr eaLnBrk="1" hangingPunct="1">
              <a:buFont typeface="Wingdings" charset="2"/>
              <a:buChar char="§"/>
              <a:defRPr/>
            </a:pPr>
            <a:endParaRPr lang="en-GB" dirty="0">
              <a:solidFill>
                <a:srgbClr val="002060"/>
              </a:solidFill>
              <a:ea typeface="ＭＳ Ｐゴシック" charset="0"/>
            </a:endParaRPr>
          </a:p>
        </p:txBody>
      </p:sp>
      <p:sp>
        <p:nvSpPr>
          <p:cNvPr id="28676" name="Date Placehold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sz="900" smtClean="0">
              <a:solidFill>
                <a:schemeClr val="bg1"/>
              </a:solidFill>
            </a:endParaRP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46FC9609-CACC-47B1-98D0-D2696A29C28A}" type="slidenum">
              <a:rPr lang="en-GB" sz="900" smtClean="0">
                <a:solidFill>
                  <a:srgbClr val="FFFFFF"/>
                </a:solidFill>
              </a:rPr>
              <a:pPr eaLnBrk="1" hangingPunct="1"/>
              <a:t>21</a:t>
            </a:fld>
            <a:endParaRPr lang="en-GB" sz="9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339725"/>
            <a:ext cx="8569325" cy="503238"/>
          </a:xfrm>
        </p:spPr>
        <p:txBody>
          <a:bodyPr/>
          <a:lstStyle/>
          <a:p>
            <a:pPr>
              <a:defRPr/>
            </a:pPr>
            <a:r>
              <a:rPr lang="en-GB" sz="2400" dirty="0" smtClean="0"/>
              <a:t>Mortality in type 1 by nephropathy status</a:t>
            </a:r>
            <a:endParaRPr lang="en-GB" sz="2400" dirty="0"/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363663"/>
            <a:ext cx="763270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700" name="TextBox 6"/>
          <p:cNvSpPr txBox="1">
            <a:spLocks noChangeArrowheads="1"/>
          </p:cNvSpPr>
          <p:nvPr/>
        </p:nvSpPr>
        <p:spPr bwMode="auto">
          <a:xfrm>
            <a:off x="2163763" y="1019175"/>
            <a:ext cx="714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/>
              <a:t>Men</a:t>
            </a:r>
          </a:p>
        </p:txBody>
      </p:sp>
      <p:sp>
        <p:nvSpPr>
          <p:cNvPr id="29701" name="TextBox 8"/>
          <p:cNvSpPr txBox="1">
            <a:spLocks noChangeArrowheads="1"/>
          </p:cNvSpPr>
          <p:nvPr/>
        </p:nvSpPr>
        <p:spPr bwMode="auto">
          <a:xfrm>
            <a:off x="5691188" y="1019175"/>
            <a:ext cx="1473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</a:rPr>
              <a:t>Women</a:t>
            </a:r>
          </a:p>
        </p:txBody>
      </p:sp>
      <p:sp>
        <p:nvSpPr>
          <p:cNvPr id="29702" name="TextBox 7"/>
          <p:cNvSpPr txBox="1">
            <a:spLocks noChangeArrowheads="1"/>
          </p:cNvSpPr>
          <p:nvPr/>
        </p:nvSpPr>
        <p:spPr bwMode="auto">
          <a:xfrm>
            <a:off x="2163763" y="4465638"/>
            <a:ext cx="1373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sz="1600"/>
              <a:t>Age / years</a:t>
            </a:r>
          </a:p>
        </p:txBody>
      </p:sp>
      <p:sp>
        <p:nvSpPr>
          <p:cNvPr id="29703" name="TextBox 10"/>
          <p:cNvSpPr txBox="1">
            <a:spLocks noChangeArrowheads="1"/>
          </p:cNvSpPr>
          <p:nvPr/>
        </p:nvSpPr>
        <p:spPr bwMode="auto">
          <a:xfrm>
            <a:off x="5635625" y="4465638"/>
            <a:ext cx="13731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sz="1600"/>
              <a:t>Age / years</a:t>
            </a:r>
          </a:p>
        </p:txBody>
      </p:sp>
      <p:sp>
        <p:nvSpPr>
          <p:cNvPr id="29704" name="Footer Placeholder 5"/>
          <p:cNvSpPr>
            <a:spLocks noGrp="1"/>
          </p:cNvSpPr>
          <p:nvPr>
            <p:ph type="ftr" sz="quarter" idx="16"/>
          </p:nvPr>
        </p:nvSpPr>
        <p:spPr bwMode="auto">
          <a:xfrm>
            <a:off x="414338" y="4743450"/>
            <a:ext cx="568801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sz="900" smtClean="0"/>
              <a:t>___________________________________________________________________________</a:t>
            </a:r>
          </a:p>
          <a:p>
            <a:pPr eaLnBrk="1" hangingPunct="1"/>
            <a:r>
              <a:rPr lang="en-GB" sz="900" smtClean="0"/>
              <a:t>Jørgensen et al. Diabetologia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339725"/>
            <a:ext cx="8964612" cy="503238"/>
          </a:xfrm>
        </p:spPr>
        <p:txBody>
          <a:bodyPr/>
          <a:lstStyle/>
          <a:p>
            <a:pPr>
              <a:defRPr/>
            </a:pPr>
            <a:r>
              <a:rPr lang="en-GB" sz="2400" dirty="0" smtClean="0"/>
              <a:t>Standardised mortality ratio in T1D 2010</a:t>
            </a:r>
            <a:endParaRPr lang="en-GB" sz="2400" dirty="0"/>
          </a:p>
        </p:txBody>
      </p:sp>
      <p:pic>
        <p:nvPicPr>
          <p:cNvPr id="307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450975"/>
            <a:ext cx="7773988" cy="299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4" name="TextBox 8"/>
          <p:cNvSpPr txBox="1">
            <a:spLocks noChangeArrowheads="1"/>
          </p:cNvSpPr>
          <p:nvPr/>
        </p:nvSpPr>
        <p:spPr bwMode="auto">
          <a:xfrm>
            <a:off x="2163763" y="1019175"/>
            <a:ext cx="714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/>
              <a:t>Men</a:t>
            </a:r>
          </a:p>
        </p:txBody>
      </p:sp>
      <p:sp>
        <p:nvSpPr>
          <p:cNvPr id="30725" name="TextBox 9"/>
          <p:cNvSpPr txBox="1">
            <a:spLocks noChangeArrowheads="1"/>
          </p:cNvSpPr>
          <p:nvPr/>
        </p:nvSpPr>
        <p:spPr bwMode="auto">
          <a:xfrm>
            <a:off x="5691188" y="1019175"/>
            <a:ext cx="1473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</a:rPr>
              <a:t>Women</a:t>
            </a:r>
          </a:p>
        </p:txBody>
      </p:sp>
      <p:sp>
        <p:nvSpPr>
          <p:cNvPr id="30726" name="TextBox 13"/>
          <p:cNvSpPr txBox="1">
            <a:spLocks noChangeArrowheads="1"/>
          </p:cNvSpPr>
          <p:nvPr/>
        </p:nvSpPr>
        <p:spPr bwMode="auto">
          <a:xfrm>
            <a:off x="2163763" y="4465638"/>
            <a:ext cx="1373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sz="1600"/>
              <a:t>Age / years</a:t>
            </a:r>
          </a:p>
        </p:txBody>
      </p:sp>
      <p:sp>
        <p:nvSpPr>
          <p:cNvPr id="30727" name="TextBox 14"/>
          <p:cNvSpPr txBox="1">
            <a:spLocks noChangeArrowheads="1"/>
          </p:cNvSpPr>
          <p:nvPr/>
        </p:nvSpPr>
        <p:spPr bwMode="auto">
          <a:xfrm>
            <a:off x="5635625" y="4465638"/>
            <a:ext cx="13731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sz="1600"/>
              <a:t>Age / years</a:t>
            </a:r>
          </a:p>
        </p:txBody>
      </p:sp>
      <p:sp>
        <p:nvSpPr>
          <p:cNvPr id="30728" name="Footer Placeholder 5"/>
          <p:cNvSpPr>
            <a:spLocks noGrp="1"/>
          </p:cNvSpPr>
          <p:nvPr>
            <p:ph type="ftr" sz="quarter" idx="16"/>
          </p:nvPr>
        </p:nvSpPr>
        <p:spPr bwMode="auto">
          <a:xfrm>
            <a:off x="414338" y="4743450"/>
            <a:ext cx="568801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sz="900" smtClean="0"/>
              <a:t>___________________________________________________________________________</a:t>
            </a:r>
          </a:p>
          <a:p>
            <a:pPr eaLnBrk="1" hangingPunct="1"/>
            <a:r>
              <a:rPr lang="en-GB" sz="900" smtClean="0"/>
              <a:t>Jørgensen et al. Diabetologia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7974012" cy="503238"/>
          </a:xfrm>
        </p:spPr>
        <p:txBody>
          <a:bodyPr/>
          <a:lstStyle/>
          <a:p>
            <a:pPr>
              <a:defRPr/>
            </a:pPr>
            <a:r>
              <a:rPr lang="en-GB" sz="2400" dirty="0" smtClean="0"/>
              <a:t>Time trends in mortality and SMR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4338" y="1203325"/>
            <a:ext cx="7991475" cy="3240088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31748" name="Date Placehold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sz="900" smtClean="0">
              <a:solidFill>
                <a:schemeClr val="bg1"/>
              </a:solidFill>
            </a:endParaRPr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33A6F2A6-C671-480F-B0A9-D74FFE4FB8C3}" type="slidenum">
              <a:rPr lang="en-GB" sz="900" smtClean="0">
                <a:solidFill>
                  <a:srgbClr val="FFFFFF"/>
                </a:solidFill>
              </a:rPr>
              <a:pPr eaLnBrk="1" hangingPunct="1"/>
              <a:t>24</a:t>
            </a:fld>
            <a:endParaRPr lang="en-GB" sz="900" smtClean="0">
              <a:solidFill>
                <a:srgbClr val="FFFFFF"/>
              </a:solidFill>
            </a:endParaRPr>
          </a:p>
        </p:txBody>
      </p:sp>
      <p:sp>
        <p:nvSpPr>
          <p:cNvPr id="31750" name="Footer Placeholder 5"/>
          <p:cNvSpPr>
            <a:spLocks noGrp="1"/>
          </p:cNvSpPr>
          <p:nvPr>
            <p:ph type="ftr" sz="quarter" idx="16"/>
          </p:nvPr>
        </p:nvSpPr>
        <p:spPr bwMode="auto">
          <a:xfrm>
            <a:off x="414338" y="4743450"/>
            <a:ext cx="568801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sz="900" smtClean="0"/>
              <a:t>______________________________________________________________________________ References</a:t>
            </a:r>
          </a:p>
        </p:txBody>
      </p:sp>
      <p:pic>
        <p:nvPicPr>
          <p:cNvPr id="3175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2050"/>
            <a:ext cx="9144000" cy="385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339725"/>
            <a:ext cx="7974012" cy="503238"/>
          </a:xfrm>
        </p:spPr>
        <p:txBody>
          <a:bodyPr/>
          <a:lstStyle/>
          <a:p>
            <a:pPr>
              <a:defRPr/>
            </a:pPr>
            <a:r>
              <a:rPr lang="en-GB" sz="2400" dirty="0" smtClean="0"/>
              <a:t>Amputations</a:t>
            </a:r>
            <a:endParaRPr lang="en-GB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4"/>
          </p:nvPr>
        </p:nvSpPr>
        <p:spPr/>
        <p:txBody>
          <a:bodyPr/>
          <a:lstStyle/>
          <a:p>
            <a:pPr>
              <a:defRPr/>
            </a:pP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2D5FBEC6-5DCE-4654-BE79-FF073C886438}" type="slidenum">
              <a:rPr lang="en-GB" sz="900" smtClean="0">
                <a:solidFill>
                  <a:srgbClr val="82786F"/>
                </a:solidFill>
              </a:rPr>
              <a:pPr eaLnBrk="1" hangingPunct="1"/>
              <a:t>25</a:t>
            </a:fld>
            <a:endParaRPr lang="en-GB" sz="900" smtClean="0">
              <a:solidFill>
                <a:srgbClr val="82786F"/>
              </a:solidFill>
            </a:endParaRPr>
          </a:p>
        </p:txBody>
      </p:sp>
      <p:pic>
        <p:nvPicPr>
          <p:cNvPr id="32773" name="Picture 2" descr="http://www.chelationtherapyonline.com/PreventCancer/images/PJ-AE271_pjAMPUTATE022220052024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1384300"/>
            <a:ext cx="2255838" cy="335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4" descr="http://ae.hartmann.info/images/diabetische_Fuess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1563688"/>
            <a:ext cx="3790950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14338" y="339725"/>
            <a:ext cx="8621712" cy="503238"/>
          </a:xfrm>
        </p:spPr>
        <p:txBody>
          <a:bodyPr/>
          <a:lstStyle/>
          <a:p>
            <a:pPr>
              <a:defRPr/>
            </a:pPr>
            <a:r>
              <a:rPr lang="en-GB" sz="2000" dirty="0" smtClean="0"/>
              <a:t>Incidence </a:t>
            </a:r>
            <a:r>
              <a:rPr lang="en-GB" sz="2000" dirty="0"/>
              <a:t>(left) </a:t>
            </a:r>
            <a:r>
              <a:rPr lang="en-GB" sz="2000" dirty="0" smtClean="0"/>
              <a:t>and time to healing (right) of foot ulcers</a:t>
            </a:r>
            <a:endParaRPr lang="en-GB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6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33796" name="Slide Number Placeholder 6"/>
          <p:cNvSpPr>
            <a:spLocks noGrp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CE30D47B-293A-4F9F-B7B3-1340E95714B7}" type="slidenum">
              <a:rPr lang="en-GB" sz="900" smtClean="0">
                <a:solidFill>
                  <a:srgbClr val="82786F"/>
                </a:solidFill>
              </a:rPr>
              <a:pPr eaLnBrk="1" hangingPunct="1"/>
              <a:t>26</a:t>
            </a:fld>
            <a:endParaRPr lang="en-GB" sz="900" smtClean="0">
              <a:solidFill>
                <a:srgbClr val="82786F"/>
              </a:solidFill>
            </a:endParaRPr>
          </a:p>
        </p:txBody>
      </p:sp>
      <p:pic>
        <p:nvPicPr>
          <p:cNvPr id="9" name="Content Placeholder 8" descr="KM_YEAR_NEUROPATHIC.jpg"/>
          <p:cNvPicPr>
            <a:picLocks noGrp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4716463" y="771525"/>
            <a:ext cx="4319587" cy="4321175"/>
          </a:xfrm>
        </p:spPr>
      </p:pic>
      <p:graphicFrame>
        <p:nvGraphicFramePr>
          <p:cNvPr id="10" name="Content Placeholder 9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49857638"/>
              </p:ext>
            </p:extLst>
          </p:nvPr>
        </p:nvGraphicFramePr>
        <p:xfrm>
          <a:off x="179512" y="1203325"/>
          <a:ext cx="4248472" cy="3240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7504" y="1131590"/>
            <a:ext cx="1151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N / 100 </a:t>
            </a:r>
            <a:r>
              <a:rPr lang="en-GB" sz="1400" dirty="0" smtClean="0"/>
              <a:t>PY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sz="900" smtClean="0">
              <a:solidFill>
                <a:schemeClr val="bg1"/>
              </a:solidFill>
            </a:endParaRPr>
          </a:p>
        </p:txBody>
      </p:sp>
      <p:sp>
        <p:nvSpPr>
          <p:cNvPr id="34819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1F496A21-3339-4A9C-A276-888B0016D9FF}" type="slidenum">
              <a:rPr lang="en-GB" sz="900" smtClean="0">
                <a:solidFill>
                  <a:srgbClr val="FFFFFF"/>
                </a:solidFill>
              </a:rPr>
              <a:pPr eaLnBrk="1" hangingPunct="1"/>
              <a:t>27</a:t>
            </a:fld>
            <a:endParaRPr lang="en-GB" sz="900" smtClean="0">
              <a:solidFill>
                <a:srgbClr val="FFFFFF"/>
              </a:solidFill>
            </a:endParaRPr>
          </a:p>
        </p:txBody>
      </p:sp>
      <p:sp>
        <p:nvSpPr>
          <p:cNvPr id="34820" name="TextBox 6"/>
          <p:cNvSpPr txBox="1">
            <a:spLocks noChangeArrowheads="1"/>
          </p:cNvSpPr>
          <p:nvPr/>
        </p:nvSpPr>
        <p:spPr bwMode="auto">
          <a:xfrm>
            <a:off x="900113" y="1131888"/>
            <a:ext cx="2209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/>
              <a:t>Type 1 diabetes</a:t>
            </a:r>
          </a:p>
        </p:txBody>
      </p:sp>
      <p:sp>
        <p:nvSpPr>
          <p:cNvPr id="34821" name="TextBox 10"/>
          <p:cNvSpPr txBox="1">
            <a:spLocks noChangeArrowheads="1"/>
          </p:cNvSpPr>
          <p:nvPr/>
        </p:nvSpPr>
        <p:spPr bwMode="auto">
          <a:xfrm>
            <a:off x="5675313" y="1131888"/>
            <a:ext cx="2209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/>
              <a:t>Type 2 diabetes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14338" y="339725"/>
            <a:ext cx="7974012" cy="503238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dirty="0" smtClean="0">
                <a:ea typeface="ＭＳ Ｐゴシック" charset="0"/>
              </a:rPr>
              <a:t>Time trends in major amputations</a:t>
            </a:r>
            <a:endParaRPr lang="en-GB" sz="2400" dirty="0">
              <a:ea typeface="ＭＳ Ｐゴシック" charset="0"/>
            </a:endParaRPr>
          </a:p>
        </p:txBody>
      </p:sp>
      <p:sp>
        <p:nvSpPr>
          <p:cNvPr id="34823" name="Footer Placeholder 5"/>
          <p:cNvSpPr>
            <a:spLocks noGrp="1"/>
          </p:cNvSpPr>
          <p:nvPr>
            <p:ph type="ftr" sz="quarter" idx="16"/>
          </p:nvPr>
        </p:nvSpPr>
        <p:spPr bwMode="auto">
          <a:xfrm>
            <a:off x="414338" y="4743450"/>
            <a:ext cx="568801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sz="900" smtClean="0"/>
              <a:t>_____________________________________________________________________________</a:t>
            </a:r>
          </a:p>
          <a:p>
            <a:pPr eaLnBrk="1" hangingPunct="1"/>
            <a:r>
              <a:rPr lang="en-GB" sz="900" smtClean="0"/>
              <a:t>Jørgensen et al. Diabetic Medicine 2013</a:t>
            </a:r>
          </a:p>
        </p:txBody>
      </p:sp>
      <p:pic>
        <p:nvPicPr>
          <p:cNvPr id="34824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1552575"/>
            <a:ext cx="7972425" cy="283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9502"/>
            <a:ext cx="7974012" cy="503238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Use of clinical records</a:t>
            </a:r>
            <a:r>
              <a:rPr lang="en-GB" sz="2400" dirty="0" smtClean="0"/>
              <a:t>: </a:t>
            </a:r>
            <a:r>
              <a:rPr lang="en-GB" sz="2400" dirty="0" smtClean="0"/>
              <a:t>DATA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4338" y="1203325"/>
            <a:ext cx="7991475" cy="3384550"/>
          </a:xfrm>
        </p:spPr>
        <p:txBody>
          <a:bodyPr/>
          <a:lstStyle/>
          <a:p>
            <a:pPr>
              <a:defRPr/>
            </a:pPr>
            <a:r>
              <a:rPr lang="en-GB" sz="1800" dirty="0" smtClean="0"/>
              <a:t>Well defined patient population: </a:t>
            </a:r>
          </a:p>
          <a:p>
            <a:pPr lvl="1">
              <a:defRPr/>
            </a:pPr>
            <a:r>
              <a:rPr lang="en-GB" sz="1600" dirty="0" smtClean="0"/>
              <a:t>Start of attendance </a:t>
            </a:r>
          </a:p>
          <a:p>
            <a:pPr lvl="1">
              <a:defRPr/>
            </a:pPr>
            <a:r>
              <a:rPr lang="en-GB" sz="1600" dirty="0" smtClean="0"/>
              <a:t>End of attendance - who is no longer affiliated with the clinic - otherwise we run the risk of counting persons who dies without our knowledge </a:t>
            </a:r>
          </a:p>
          <a:p>
            <a:pPr lvl="1">
              <a:defRPr/>
            </a:pPr>
            <a:endParaRPr lang="en-GB" sz="1600" dirty="0" smtClean="0"/>
          </a:p>
          <a:p>
            <a:pPr>
              <a:defRPr/>
            </a:pPr>
            <a:r>
              <a:rPr lang="en-GB" sz="1800" dirty="0" smtClean="0"/>
              <a:t>Well defined (time-consistent) variable definitions </a:t>
            </a:r>
          </a:p>
          <a:p>
            <a:pPr lvl="1">
              <a:defRPr/>
            </a:pPr>
            <a:r>
              <a:rPr lang="en-GB" sz="1600" dirty="0" smtClean="0"/>
              <a:t>Measurement methods are the same over time? </a:t>
            </a:r>
          </a:p>
          <a:p>
            <a:pPr lvl="1">
              <a:defRPr/>
            </a:pPr>
            <a:r>
              <a:rPr lang="en-GB" sz="1600" dirty="0" smtClean="0"/>
              <a:t>Is the indication for measurement the same over time; this influences the actually obtained measurement values</a:t>
            </a:r>
            <a:endParaRPr lang="en-GB" sz="1600" dirty="0"/>
          </a:p>
        </p:txBody>
      </p:sp>
      <p:sp>
        <p:nvSpPr>
          <p:cNvPr id="35844" name="Date Placehold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sz="900" smtClean="0">
              <a:solidFill>
                <a:schemeClr val="bg1"/>
              </a:solidFill>
            </a:endParaRPr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81FFDAFA-5F36-4C80-9730-7E58495057A4}" type="slidenum">
              <a:rPr lang="en-GB" sz="900" smtClean="0">
                <a:solidFill>
                  <a:srgbClr val="FFFFFF"/>
                </a:solidFill>
              </a:rPr>
              <a:pPr eaLnBrk="1" hangingPunct="1"/>
              <a:t>28</a:t>
            </a:fld>
            <a:endParaRPr lang="en-GB" sz="9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339725"/>
            <a:ext cx="7974012" cy="503238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Reasons to do register-based studies</a:t>
            </a:r>
            <a:endParaRPr lang="en-GB" dirty="0"/>
          </a:p>
        </p:txBody>
      </p:sp>
      <p:sp>
        <p:nvSpPr>
          <p:cNvPr id="9219" name="Date Placehold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sz="900" smtClean="0">
              <a:solidFill>
                <a:schemeClr val="bg1"/>
              </a:solidFill>
            </a:endParaRP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A82EDD69-E040-4AE9-B989-6ADE74D05F17}" type="slidenum">
              <a:rPr lang="en-GB" sz="900" smtClean="0">
                <a:solidFill>
                  <a:srgbClr val="FFFFFF"/>
                </a:solidFill>
              </a:rPr>
              <a:pPr eaLnBrk="1" hangingPunct="1"/>
              <a:t>2</a:t>
            </a:fld>
            <a:endParaRPr lang="en-GB" sz="900" smtClean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14338" y="1203325"/>
            <a:ext cx="7991475" cy="32400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 smtClean="0"/>
              <a:t>Long-term follow up </a:t>
            </a:r>
          </a:p>
          <a:p>
            <a:pPr lvl="1">
              <a:defRPr/>
            </a:pPr>
            <a:r>
              <a:rPr lang="en-GB" dirty="0" smtClean="0"/>
              <a:t>Side effects of medication</a:t>
            </a:r>
          </a:p>
          <a:p>
            <a:pPr lvl="1">
              <a:defRPr/>
            </a:pPr>
            <a:r>
              <a:rPr lang="en-GB" dirty="0" smtClean="0"/>
              <a:t>Mortality</a:t>
            </a:r>
          </a:p>
          <a:p>
            <a:pPr lvl="1">
              <a:defRPr/>
            </a:pPr>
            <a:r>
              <a:rPr lang="en-GB" dirty="0" smtClean="0"/>
              <a:t>Natural history of disease</a:t>
            </a:r>
          </a:p>
          <a:p>
            <a:pPr>
              <a:defRPr/>
            </a:pPr>
            <a:r>
              <a:rPr lang="en-GB" dirty="0" smtClean="0"/>
              <a:t>Selection bias</a:t>
            </a:r>
          </a:p>
          <a:p>
            <a:pPr lvl="1">
              <a:defRPr/>
            </a:pPr>
            <a:r>
              <a:rPr lang="en-GB" sz="2000" dirty="0" smtClean="0"/>
              <a:t>Exclusion criteria in clinical trials</a:t>
            </a:r>
          </a:p>
          <a:p>
            <a:pPr lvl="1">
              <a:defRPr/>
            </a:pPr>
            <a:r>
              <a:rPr lang="en-GB" sz="2000" dirty="0" smtClean="0"/>
              <a:t>Low participant rate in observational studies</a:t>
            </a:r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7494"/>
            <a:ext cx="7974012" cy="503238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Use of clinical records</a:t>
            </a:r>
            <a:r>
              <a:rPr lang="en-GB" sz="2400" dirty="0" smtClean="0"/>
              <a:t>: </a:t>
            </a:r>
            <a:r>
              <a:rPr lang="en-GB" sz="2400" dirty="0" smtClean="0"/>
              <a:t>ANALYSIS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4338" y="1203325"/>
            <a:ext cx="7991475" cy="37449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1800" dirty="0" smtClean="0"/>
              <a:t>Outcome definition (response, dependent variable): </a:t>
            </a:r>
          </a:p>
          <a:p>
            <a:pPr lvl="1">
              <a:defRPr/>
            </a:pPr>
            <a:r>
              <a:rPr lang="en-GB" dirty="0" smtClean="0"/>
              <a:t>Death . HbA1c </a:t>
            </a:r>
          </a:p>
          <a:p>
            <a:pPr lvl="1">
              <a:defRPr/>
            </a:pPr>
            <a:r>
              <a:rPr lang="en-GB" dirty="0" smtClean="0"/>
              <a:t>Healing of foot ulcer </a:t>
            </a:r>
          </a:p>
          <a:p>
            <a:pPr lvl="1">
              <a:defRPr/>
            </a:pPr>
            <a:endParaRPr lang="en-GB" dirty="0" smtClean="0"/>
          </a:p>
          <a:p>
            <a:pPr>
              <a:defRPr/>
            </a:pPr>
            <a:r>
              <a:rPr lang="en-GB" sz="1800" dirty="0" smtClean="0"/>
              <a:t>Explanatory variables (predictors, independent variables) </a:t>
            </a:r>
          </a:p>
          <a:p>
            <a:pPr lvl="1">
              <a:defRPr/>
            </a:pPr>
            <a:r>
              <a:rPr lang="en-GB" dirty="0" smtClean="0"/>
              <a:t>sex, age </a:t>
            </a:r>
          </a:p>
          <a:p>
            <a:pPr lvl="1">
              <a:defRPr/>
            </a:pPr>
            <a:r>
              <a:rPr lang="en-GB" dirty="0" smtClean="0"/>
              <a:t>calendar time </a:t>
            </a:r>
          </a:p>
          <a:p>
            <a:pPr lvl="1">
              <a:defRPr/>
            </a:pPr>
            <a:r>
              <a:rPr lang="en-GB" dirty="0" smtClean="0"/>
              <a:t>clinical measurements </a:t>
            </a:r>
          </a:p>
          <a:p>
            <a:pPr lvl="1">
              <a:defRPr/>
            </a:pPr>
            <a:r>
              <a:rPr lang="en-GB" dirty="0" smtClean="0"/>
              <a:t>treatment </a:t>
            </a:r>
          </a:p>
          <a:p>
            <a:pPr lvl="1">
              <a:defRPr/>
            </a:pPr>
            <a:endParaRPr lang="en-GB" dirty="0" smtClean="0"/>
          </a:p>
        </p:txBody>
      </p:sp>
      <p:sp>
        <p:nvSpPr>
          <p:cNvPr id="36868" name="Date Placehold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GB" sz="900" dirty="0" smtClean="0">
              <a:solidFill>
                <a:schemeClr val="bg1"/>
              </a:solidFill>
            </a:endParaRPr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9E29B395-A57E-4897-BD2A-2730691ADB8A}" type="slidenum">
              <a:rPr lang="en-GB" sz="900" smtClean="0">
                <a:solidFill>
                  <a:srgbClr val="FFFFFF"/>
                </a:solidFill>
              </a:rPr>
              <a:pPr eaLnBrk="1" hangingPunct="1"/>
              <a:t>29</a:t>
            </a:fld>
            <a:endParaRPr lang="en-GB" sz="9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20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7494"/>
            <a:ext cx="7974012" cy="503238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Use of clinical records</a:t>
            </a:r>
            <a:r>
              <a:rPr lang="en-GB" sz="2400" dirty="0" smtClean="0"/>
              <a:t>: </a:t>
            </a:r>
            <a:r>
              <a:rPr lang="en-GB" sz="2400" dirty="0" smtClean="0"/>
              <a:t>ANALYSIS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4338" y="1203325"/>
            <a:ext cx="7991475" cy="3744913"/>
          </a:xfrm>
        </p:spPr>
        <p:txBody>
          <a:bodyPr>
            <a:normAutofit/>
          </a:bodyPr>
          <a:lstStyle/>
          <a:p>
            <a:pPr lvl="1">
              <a:defRPr/>
            </a:pPr>
            <a:endParaRPr lang="en-GB" dirty="0" smtClean="0"/>
          </a:p>
          <a:p>
            <a:pPr>
              <a:defRPr/>
            </a:pPr>
            <a:r>
              <a:rPr lang="en-GB" sz="1800" dirty="0" smtClean="0"/>
              <a:t>Note: Using treatment as explanatory variable induces (almost invariably) </a:t>
            </a:r>
            <a:r>
              <a:rPr lang="en-GB" sz="1800" b="1" dirty="0" smtClean="0"/>
              <a:t>confounding by indication: </a:t>
            </a:r>
          </a:p>
          <a:p>
            <a:pPr>
              <a:defRPr/>
            </a:pPr>
            <a:endParaRPr lang="en-GB" sz="1800" dirty="0" smtClean="0"/>
          </a:p>
          <a:p>
            <a:pPr>
              <a:defRPr/>
            </a:pPr>
            <a:r>
              <a:rPr lang="en-GB" sz="1800" dirty="0" smtClean="0"/>
              <a:t>Patients are treated for a reason: </a:t>
            </a:r>
          </a:p>
          <a:p>
            <a:pPr lvl="1">
              <a:defRPr/>
            </a:pPr>
            <a:r>
              <a:rPr lang="en-GB" dirty="0" smtClean="0"/>
              <a:t>the more treatment the worse the outcome, because </a:t>
            </a:r>
          </a:p>
          <a:p>
            <a:pPr lvl="1">
              <a:defRPr/>
            </a:pPr>
            <a:r>
              <a:rPr lang="en-GB" dirty="0" smtClean="0"/>
              <a:t>treatment is a proxy for clinical status (beyond measurable variables) </a:t>
            </a:r>
            <a:endParaRPr lang="en-GB" dirty="0"/>
          </a:p>
        </p:txBody>
      </p:sp>
      <p:sp>
        <p:nvSpPr>
          <p:cNvPr id="36868" name="Date Placehold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GB" sz="900" dirty="0" smtClean="0">
              <a:solidFill>
                <a:schemeClr val="bg1"/>
              </a:solidFill>
            </a:endParaRPr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9E29B395-A57E-4897-BD2A-2730691ADB8A}" type="slidenum">
              <a:rPr lang="en-GB" sz="900" smtClean="0">
                <a:solidFill>
                  <a:srgbClr val="FFFFFF"/>
                </a:solidFill>
              </a:rPr>
              <a:pPr eaLnBrk="1" hangingPunct="1"/>
              <a:t>30</a:t>
            </a:fld>
            <a:endParaRPr lang="en-GB" sz="9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20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339725"/>
            <a:ext cx="8785225" cy="5032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2400" dirty="0"/>
              <a:t>Use of clinical </a:t>
            </a:r>
            <a:r>
              <a:rPr lang="en-GB" sz="2400" dirty="0" smtClean="0"/>
              <a:t>records: STATISTICS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4338" y="1058863"/>
            <a:ext cx="7991475" cy="408463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1700" dirty="0" smtClean="0"/>
              <a:t>Continuous outcomes: </a:t>
            </a:r>
          </a:p>
          <a:p>
            <a:pPr lvl="1">
              <a:defRPr/>
            </a:pPr>
            <a:r>
              <a:rPr lang="en-GB" sz="1500" dirty="0" smtClean="0"/>
              <a:t>HbA</a:t>
            </a:r>
            <a:r>
              <a:rPr lang="en-GB" sz="1050" dirty="0" smtClean="0"/>
              <a:t>1c</a:t>
            </a:r>
            <a:r>
              <a:rPr lang="en-GB" sz="1500" dirty="0" smtClean="0"/>
              <a:t> </a:t>
            </a:r>
          </a:p>
          <a:p>
            <a:pPr lvl="1">
              <a:defRPr/>
            </a:pPr>
            <a:r>
              <a:rPr lang="en-GB" sz="1500" dirty="0" smtClean="0"/>
              <a:t>lipids </a:t>
            </a:r>
          </a:p>
          <a:p>
            <a:pPr lvl="1">
              <a:defRPr/>
            </a:pPr>
            <a:r>
              <a:rPr lang="en-GB" sz="1500" dirty="0" smtClean="0"/>
              <a:t>GFR </a:t>
            </a:r>
          </a:p>
          <a:p>
            <a:pPr lvl="1">
              <a:defRPr/>
            </a:pPr>
            <a:r>
              <a:rPr lang="en-GB" sz="1500" dirty="0" smtClean="0"/>
              <a:t>... </a:t>
            </a:r>
          </a:p>
          <a:p>
            <a:pPr lvl="1">
              <a:defRPr/>
            </a:pPr>
            <a:r>
              <a:rPr lang="en-GB" sz="1500" dirty="0" smtClean="0"/>
              <a:t>require repeated measures models (aka. mixed models, random effects models) </a:t>
            </a:r>
          </a:p>
          <a:p>
            <a:pPr>
              <a:defRPr/>
            </a:pPr>
            <a:r>
              <a:rPr lang="en-GB" sz="1700" dirty="0" smtClean="0"/>
              <a:t>Event type outcome: </a:t>
            </a:r>
          </a:p>
          <a:p>
            <a:pPr lvl="1">
              <a:defRPr/>
            </a:pPr>
            <a:r>
              <a:rPr lang="en-GB" sz="1500" dirty="0" smtClean="0"/>
              <a:t>death </a:t>
            </a:r>
          </a:p>
          <a:p>
            <a:pPr lvl="1">
              <a:defRPr/>
            </a:pPr>
            <a:r>
              <a:rPr lang="en-GB" sz="1500" dirty="0" smtClean="0"/>
              <a:t>ESRD </a:t>
            </a:r>
          </a:p>
          <a:p>
            <a:pPr lvl="1">
              <a:defRPr/>
            </a:pPr>
            <a:r>
              <a:rPr lang="en-GB" sz="1500" dirty="0" smtClean="0"/>
              <a:t>retinopathy </a:t>
            </a:r>
          </a:p>
          <a:p>
            <a:pPr lvl="1">
              <a:defRPr/>
            </a:pPr>
            <a:r>
              <a:rPr lang="en-GB" sz="1500" dirty="0" smtClean="0"/>
              <a:t>require survival-type analysis: </a:t>
            </a:r>
          </a:p>
          <a:p>
            <a:pPr lvl="2">
              <a:defRPr/>
            </a:pPr>
            <a:r>
              <a:rPr lang="en-GB" sz="1400" dirty="0" smtClean="0"/>
              <a:t>death - survival analysis </a:t>
            </a:r>
          </a:p>
          <a:p>
            <a:pPr lvl="2">
              <a:defRPr/>
            </a:pPr>
            <a:r>
              <a:rPr lang="en-GB" sz="1400" dirty="0" smtClean="0"/>
              <a:t>all other: competing risks or multistate models </a:t>
            </a:r>
            <a:endParaRPr lang="en-GB" sz="1400" dirty="0"/>
          </a:p>
        </p:txBody>
      </p:sp>
      <p:sp>
        <p:nvSpPr>
          <p:cNvPr id="37892" name="Date Placehold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sz="900" smtClean="0">
              <a:solidFill>
                <a:schemeClr val="bg1"/>
              </a:solidFill>
            </a:endParaRPr>
          </a:p>
        </p:txBody>
      </p:sp>
      <p:sp>
        <p:nvSpPr>
          <p:cNvPr id="37893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B04A44E0-FEB0-4340-B6E2-957DFD948D00}" type="slidenum">
              <a:rPr lang="en-GB" sz="900" smtClean="0">
                <a:solidFill>
                  <a:srgbClr val="FFFFFF"/>
                </a:solidFill>
              </a:rPr>
              <a:pPr eaLnBrk="1" hangingPunct="1"/>
              <a:t>31</a:t>
            </a:fld>
            <a:endParaRPr lang="en-GB" sz="9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339725"/>
            <a:ext cx="7974012" cy="503238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Clinical records, use of </a:t>
            </a:r>
            <a:r>
              <a:rPr lang="en-GB" sz="2400" dirty="0" smtClean="0"/>
              <a:t>databases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4338" y="1131888"/>
            <a:ext cx="7991475" cy="374491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1700" dirty="0" smtClean="0"/>
              <a:t>Describe data: </a:t>
            </a:r>
          </a:p>
          <a:p>
            <a:pPr lvl="1">
              <a:defRPr/>
            </a:pPr>
            <a:r>
              <a:rPr lang="en-GB" sz="1600" b="1" dirty="0" smtClean="0"/>
              <a:t>WHO</a:t>
            </a:r>
            <a:r>
              <a:rPr lang="en-GB" sz="1600" dirty="0" smtClean="0"/>
              <a:t> </a:t>
            </a:r>
          </a:p>
          <a:p>
            <a:pPr lvl="1">
              <a:defRPr/>
            </a:pPr>
            <a:r>
              <a:rPr lang="en-GB" sz="1600" b="1" dirty="0" smtClean="0"/>
              <a:t>WHAT</a:t>
            </a:r>
            <a:r>
              <a:rPr lang="en-GB" sz="1600" dirty="0" smtClean="0"/>
              <a:t> </a:t>
            </a:r>
          </a:p>
          <a:p>
            <a:pPr lvl="1">
              <a:defRPr/>
            </a:pPr>
            <a:r>
              <a:rPr lang="en-GB" sz="1600" b="1" dirty="0" smtClean="0"/>
              <a:t>WHEN</a:t>
            </a:r>
            <a:r>
              <a:rPr lang="en-GB" sz="1600" dirty="0" smtClean="0"/>
              <a:t> </a:t>
            </a:r>
          </a:p>
          <a:p>
            <a:pPr lvl="1">
              <a:defRPr/>
            </a:pPr>
            <a:r>
              <a:rPr lang="en-GB" sz="1600" dirty="0" smtClean="0"/>
              <a:t>(WHY) </a:t>
            </a:r>
          </a:p>
          <a:p>
            <a:pPr>
              <a:defRPr/>
            </a:pPr>
            <a:r>
              <a:rPr lang="en-GB" sz="1700" dirty="0" smtClean="0"/>
              <a:t>Describe hypothesis or research question </a:t>
            </a:r>
          </a:p>
          <a:p>
            <a:pPr lvl="1">
              <a:defRPr/>
            </a:pPr>
            <a:r>
              <a:rPr lang="en-GB" sz="1600" b="1" dirty="0" smtClean="0"/>
              <a:t>WHAT</a:t>
            </a:r>
            <a:r>
              <a:rPr lang="en-GB" sz="1600" dirty="0" smtClean="0"/>
              <a:t> </a:t>
            </a:r>
          </a:p>
          <a:p>
            <a:pPr lvl="1">
              <a:defRPr/>
            </a:pPr>
            <a:r>
              <a:rPr lang="en-GB" sz="1600" dirty="0" smtClean="0"/>
              <a:t>depend on </a:t>
            </a:r>
            <a:r>
              <a:rPr lang="en-GB" sz="1600" b="1" dirty="0" smtClean="0"/>
              <a:t>WHAT</a:t>
            </a:r>
            <a:r>
              <a:rPr lang="en-GB" sz="1600" dirty="0" smtClean="0"/>
              <a:t> </a:t>
            </a:r>
          </a:p>
          <a:p>
            <a:pPr lvl="1">
              <a:defRPr/>
            </a:pPr>
            <a:r>
              <a:rPr lang="en-GB" sz="1600" dirty="0" smtClean="0"/>
              <a:t>and in particular </a:t>
            </a:r>
            <a:r>
              <a:rPr lang="en-GB" sz="1600" b="1" dirty="0" smtClean="0"/>
              <a:t>HOW MUCH</a:t>
            </a:r>
            <a:r>
              <a:rPr lang="en-GB" sz="1600" dirty="0" smtClean="0"/>
              <a:t> </a:t>
            </a:r>
          </a:p>
          <a:p>
            <a:pPr>
              <a:defRPr/>
            </a:pPr>
            <a:r>
              <a:rPr lang="en-GB" sz="1700" dirty="0" smtClean="0"/>
              <a:t>Always specify research question in </a:t>
            </a:r>
            <a:r>
              <a:rPr lang="en-GB" sz="1700" b="1" dirty="0" smtClean="0"/>
              <a:t>QUANTITATIVE</a:t>
            </a:r>
            <a:r>
              <a:rPr lang="en-GB" sz="1700" dirty="0" smtClean="0"/>
              <a:t> terms,        never "is there an effect of...". </a:t>
            </a:r>
          </a:p>
          <a:p>
            <a:pPr>
              <a:defRPr/>
            </a:pPr>
            <a:r>
              <a:rPr lang="en-GB" sz="1700" dirty="0" smtClean="0"/>
              <a:t>There is one, but maybe so small that we do not bother. </a:t>
            </a:r>
            <a:endParaRPr lang="en-GB" sz="1700" dirty="0"/>
          </a:p>
        </p:txBody>
      </p:sp>
      <p:sp>
        <p:nvSpPr>
          <p:cNvPr id="38916" name="Date Placehold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sz="900" smtClean="0">
              <a:solidFill>
                <a:schemeClr val="bg1"/>
              </a:solidFill>
            </a:endParaRPr>
          </a:p>
        </p:txBody>
      </p:sp>
      <p:sp>
        <p:nvSpPr>
          <p:cNvPr id="38917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64473542-E73E-48D6-B792-D68A388CBC31}" type="slidenum">
              <a:rPr lang="en-GB" sz="900" smtClean="0">
                <a:solidFill>
                  <a:srgbClr val="FFFFFF"/>
                </a:solidFill>
              </a:rPr>
              <a:pPr eaLnBrk="1" hangingPunct="1"/>
              <a:t>32</a:t>
            </a:fld>
            <a:endParaRPr lang="en-GB" sz="9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339725"/>
            <a:ext cx="7974012" cy="503238"/>
          </a:xfrm>
        </p:spPr>
        <p:txBody>
          <a:bodyPr/>
          <a:lstStyle/>
          <a:p>
            <a:pPr>
              <a:defRPr/>
            </a:pPr>
            <a:r>
              <a:rPr lang="en-GB" sz="2600" dirty="0" smtClean="0"/>
              <a:t>Participation in observational studies</a:t>
            </a:r>
            <a:endParaRPr lang="en-GB" sz="2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08273559"/>
              </p:ext>
            </p:extLst>
          </p:nvPr>
        </p:nvGraphicFramePr>
        <p:xfrm>
          <a:off x="414338" y="1203325"/>
          <a:ext cx="7991475" cy="296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3825"/>
                <a:gridCol w="1853877"/>
                <a:gridCol w="3473773"/>
              </a:tblGrid>
              <a:tr h="37088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Study</a:t>
                      </a:r>
                      <a:endParaRPr lang="en-GB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Period</a:t>
                      </a:r>
                      <a:endParaRPr lang="en-GB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Participation rate (%)</a:t>
                      </a:r>
                      <a:endParaRPr lang="en-GB" sz="1800" dirty="0"/>
                    </a:p>
                  </a:txBody>
                  <a:tcPr marT="45725" marB="45725"/>
                </a:tc>
              </a:tr>
              <a:tr h="370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Helbred78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1977 – 1978</a:t>
                      </a:r>
                      <a:endParaRPr lang="en-GB" sz="24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84.4</a:t>
                      </a:r>
                    </a:p>
                  </a:txBody>
                  <a:tcPr marL="68580" marR="68580" marT="0" marB="0" anchor="b"/>
                </a:tc>
              </a:tr>
              <a:tr h="370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Monica - I</a:t>
                      </a:r>
                      <a:endParaRPr lang="en-GB" sz="24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1982 </a:t>
                      </a:r>
                      <a:r>
                        <a:rPr lang="en-GB" sz="2400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</a:t>
                      </a:r>
                      <a:r>
                        <a:rPr lang="en-GB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1984</a:t>
                      </a:r>
                      <a:endParaRPr lang="en-GB" sz="24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78.7</a:t>
                      </a:r>
                    </a:p>
                  </a:txBody>
                  <a:tcPr marL="68580" marR="68580" marT="0" marB="0" anchor="b"/>
                </a:tc>
              </a:tr>
              <a:tr h="370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Monica II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1986 – 1987</a:t>
                      </a:r>
                      <a:endParaRPr lang="en-GB" sz="24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75.4</a:t>
                      </a:r>
                    </a:p>
                  </a:txBody>
                  <a:tcPr marL="68580" marR="68580" marT="0" marB="0" anchor="b"/>
                </a:tc>
              </a:tr>
              <a:tr h="370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Monica - III</a:t>
                      </a:r>
                      <a:endParaRPr lang="en-GB" sz="24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1991 – 1992</a:t>
                      </a:r>
                      <a:endParaRPr lang="en-GB" sz="24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69.3</a:t>
                      </a:r>
                    </a:p>
                  </a:txBody>
                  <a:tcPr marL="68580" marR="68580" marT="0" marB="0" anchor="b"/>
                </a:tc>
              </a:tr>
              <a:tr h="370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Inter99 (baseline)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1999 – 2000</a:t>
                      </a:r>
                      <a:endParaRPr lang="en-GB" sz="24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52.5</a:t>
                      </a:r>
                    </a:p>
                  </a:txBody>
                  <a:tcPr marL="68580" marR="68580" marT="0" marB="0" anchor="b"/>
                </a:tc>
              </a:tr>
              <a:tr h="370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Helbred2006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2006 – 2007</a:t>
                      </a:r>
                      <a:endParaRPr lang="en-GB" sz="24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45.3</a:t>
                      </a:r>
                    </a:p>
                  </a:txBody>
                  <a:tcPr marL="68580" marR="68580" marT="0" marB="0" anchor="b"/>
                </a:tc>
              </a:tr>
              <a:tr h="370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KRAM-study</a:t>
                      </a:r>
                      <a:endParaRPr lang="en-GB" sz="24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2008 – 2010</a:t>
                      </a:r>
                      <a:endParaRPr lang="en-GB" sz="24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16.0</a:t>
                      </a:r>
                      <a:endParaRPr lang="en-GB" sz="24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10281" name="Date Placehold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sz="900" smtClean="0">
              <a:solidFill>
                <a:schemeClr val="bg1"/>
              </a:solidFill>
            </a:endParaRPr>
          </a:p>
        </p:txBody>
      </p:sp>
      <p:sp>
        <p:nvSpPr>
          <p:cNvPr id="10282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3BB16838-2E69-4536-9A24-68285756D8B2}" type="slidenum">
              <a:rPr lang="en-GB" sz="900" smtClean="0">
                <a:solidFill>
                  <a:srgbClr val="FFFFFF"/>
                </a:solidFill>
              </a:rPr>
              <a:pPr eaLnBrk="1" hangingPunct="1"/>
              <a:t>3</a:t>
            </a:fld>
            <a:endParaRPr lang="en-GB" sz="9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0963" y="339725"/>
            <a:ext cx="6173787" cy="503238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Types of registers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403350" y="1490663"/>
            <a:ext cx="4681538" cy="32416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400" dirty="0" smtClean="0"/>
              <a:t>Clinical records</a:t>
            </a:r>
          </a:p>
          <a:p>
            <a:pPr>
              <a:defRPr/>
            </a:pPr>
            <a:endParaRPr lang="en-GB" sz="2400" dirty="0"/>
          </a:p>
          <a:p>
            <a:pPr>
              <a:defRPr/>
            </a:pPr>
            <a:r>
              <a:rPr lang="en-GB" sz="2400" dirty="0" smtClean="0"/>
              <a:t>Clinical registers</a:t>
            </a:r>
          </a:p>
          <a:p>
            <a:pPr>
              <a:defRPr/>
            </a:pPr>
            <a:endParaRPr lang="en-GB" sz="2400" dirty="0"/>
          </a:p>
          <a:p>
            <a:pPr>
              <a:defRPr/>
            </a:pPr>
            <a:r>
              <a:rPr lang="en-GB" sz="2400" dirty="0" smtClean="0"/>
              <a:t>Population level registers</a:t>
            </a:r>
            <a:endParaRPr lang="en-GB" sz="2400" dirty="0"/>
          </a:p>
        </p:txBody>
      </p:sp>
      <p:sp>
        <p:nvSpPr>
          <p:cNvPr id="11268" name="Date Placehold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sz="900" smtClean="0">
              <a:solidFill>
                <a:schemeClr val="bg1"/>
              </a:solidFill>
            </a:endParaRPr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7F4054D4-6850-4F28-8F1C-47D7D8BD226A}" type="slidenum">
              <a:rPr lang="en-GB" sz="900" smtClean="0">
                <a:solidFill>
                  <a:srgbClr val="FFFFFF"/>
                </a:solidFill>
              </a:rPr>
              <a:pPr eaLnBrk="1" hangingPunct="1"/>
              <a:t>4</a:t>
            </a:fld>
            <a:endParaRPr lang="en-GB" sz="9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339725"/>
            <a:ext cx="7974012" cy="503238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Clinical records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(</a:t>
            </a:r>
            <a:r>
              <a:rPr lang="en-GB" sz="2400" dirty="0"/>
              <a:t>e.g. SDC electronic patient records)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4338" y="1203325"/>
            <a:ext cx="7991475" cy="3529013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Complete history of patients: </a:t>
            </a:r>
          </a:p>
          <a:p>
            <a:pPr lvl="1">
              <a:defRPr/>
            </a:pPr>
            <a:r>
              <a:rPr lang="en-GB" dirty="0" smtClean="0"/>
              <a:t>HbA1c </a:t>
            </a:r>
          </a:p>
          <a:p>
            <a:pPr lvl="1">
              <a:defRPr/>
            </a:pPr>
            <a:r>
              <a:rPr lang="en-GB" dirty="0" smtClean="0"/>
              <a:t>lipids </a:t>
            </a:r>
          </a:p>
          <a:p>
            <a:pPr lvl="1">
              <a:defRPr/>
            </a:pPr>
            <a:r>
              <a:rPr lang="en-GB" dirty="0" smtClean="0"/>
              <a:t>blood pressure ... </a:t>
            </a:r>
          </a:p>
          <a:p>
            <a:pPr>
              <a:defRPr/>
            </a:pPr>
            <a:r>
              <a:rPr lang="en-GB" dirty="0" smtClean="0"/>
              <a:t>Information on: </a:t>
            </a:r>
          </a:p>
          <a:p>
            <a:pPr lvl="1">
              <a:defRPr/>
            </a:pPr>
            <a:r>
              <a:rPr lang="en-GB" b="1" dirty="0" smtClean="0"/>
              <a:t>dates</a:t>
            </a:r>
            <a:r>
              <a:rPr lang="en-GB" dirty="0" smtClean="0"/>
              <a:t> of measurement </a:t>
            </a:r>
          </a:p>
          <a:p>
            <a:pPr lvl="1">
              <a:defRPr/>
            </a:pPr>
            <a:r>
              <a:rPr lang="en-GB" b="1" dirty="0" smtClean="0"/>
              <a:t>date</a:t>
            </a:r>
            <a:r>
              <a:rPr lang="en-GB" dirty="0" smtClean="0"/>
              <a:t> of diagnosis </a:t>
            </a:r>
          </a:p>
          <a:p>
            <a:pPr lvl="1">
              <a:defRPr/>
            </a:pPr>
            <a:r>
              <a:rPr lang="en-GB" b="1" dirty="0" smtClean="0"/>
              <a:t>date</a:t>
            </a:r>
            <a:r>
              <a:rPr lang="en-GB" dirty="0" smtClean="0"/>
              <a:t> of birth </a:t>
            </a:r>
          </a:p>
          <a:p>
            <a:pPr>
              <a:defRPr/>
            </a:pPr>
            <a:r>
              <a:rPr lang="en-GB" b="1" dirty="0" smtClean="0"/>
              <a:t>Note:</a:t>
            </a:r>
            <a:r>
              <a:rPr lang="en-GB" dirty="0" smtClean="0"/>
              <a:t> Intervals between visits depend on patients' status </a:t>
            </a:r>
            <a:endParaRPr lang="en-GB" dirty="0"/>
          </a:p>
        </p:txBody>
      </p:sp>
      <p:sp>
        <p:nvSpPr>
          <p:cNvPr id="12292" name="Date Placehold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sz="900" smtClean="0">
              <a:solidFill>
                <a:schemeClr val="bg1"/>
              </a:solidFill>
            </a:endParaRPr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746703B0-8133-4BC1-A937-8E33B8AC7FEE}" type="slidenum">
              <a:rPr lang="en-GB" sz="900" smtClean="0">
                <a:solidFill>
                  <a:srgbClr val="FFFFFF"/>
                </a:solidFill>
              </a:rPr>
              <a:pPr eaLnBrk="1" hangingPunct="1"/>
              <a:t>5</a:t>
            </a:fld>
            <a:endParaRPr lang="en-GB" sz="9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339725"/>
            <a:ext cx="7974012" cy="503238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Clinical registers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(</a:t>
            </a:r>
            <a:r>
              <a:rPr lang="en-GB" sz="2400" dirty="0"/>
              <a:t>e.g. Danish Adult Diabetes database)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3850" y="1203325"/>
            <a:ext cx="8640763" cy="360045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Data collection (recording) at fixed intervals (once a year, e.g.) </a:t>
            </a:r>
          </a:p>
          <a:p>
            <a:pPr>
              <a:defRPr/>
            </a:pPr>
            <a:r>
              <a:rPr lang="en-GB" dirty="0" smtClean="0"/>
              <a:t>Clinical data on individuals </a:t>
            </a:r>
          </a:p>
          <a:p>
            <a:pPr>
              <a:defRPr/>
            </a:pPr>
            <a:r>
              <a:rPr lang="en-GB" dirty="0" smtClean="0"/>
              <a:t>Data collection independent of patients' clinical status w.r.t. </a:t>
            </a:r>
          </a:p>
          <a:p>
            <a:pPr lvl="1">
              <a:defRPr/>
            </a:pPr>
            <a:r>
              <a:rPr lang="en-GB" dirty="0" smtClean="0"/>
              <a:t>HbA1c </a:t>
            </a:r>
          </a:p>
          <a:p>
            <a:pPr lvl="1">
              <a:defRPr/>
            </a:pPr>
            <a:r>
              <a:rPr lang="en-GB" dirty="0" smtClean="0"/>
              <a:t>lipids </a:t>
            </a:r>
          </a:p>
          <a:p>
            <a:pPr>
              <a:defRPr/>
            </a:pPr>
            <a:r>
              <a:rPr lang="en-GB" dirty="0" smtClean="0"/>
              <a:t>Missing data: </a:t>
            </a:r>
          </a:p>
          <a:p>
            <a:pPr lvl="1">
              <a:defRPr/>
            </a:pPr>
            <a:r>
              <a:rPr lang="en-GB" dirty="0" smtClean="0"/>
              <a:t>a patient was not seen for an entire year </a:t>
            </a:r>
          </a:p>
          <a:p>
            <a:pPr lvl="1">
              <a:defRPr/>
            </a:pPr>
            <a:r>
              <a:rPr lang="en-GB" dirty="0" smtClean="0"/>
              <a:t>a patient has moved </a:t>
            </a:r>
          </a:p>
          <a:p>
            <a:pPr lvl="1">
              <a:defRPr/>
            </a:pPr>
            <a:r>
              <a:rPr lang="en-GB" dirty="0" smtClean="0"/>
              <a:t>a patient died (but was not recorded as such)</a:t>
            </a:r>
            <a:endParaRPr lang="en-GB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sz="900" smtClean="0">
              <a:solidFill>
                <a:schemeClr val="bg1"/>
              </a:solidFill>
            </a:endParaRP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7BE4BA42-331A-4C1D-9FD2-1A3B4000C3D2}" type="slidenum">
              <a:rPr lang="en-GB" sz="900" smtClean="0">
                <a:solidFill>
                  <a:srgbClr val="FFFFFF"/>
                </a:solidFill>
              </a:rPr>
              <a:pPr eaLnBrk="1" hangingPunct="1"/>
              <a:t>6</a:t>
            </a:fld>
            <a:endParaRPr lang="en-GB" sz="9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339725"/>
            <a:ext cx="8478837" cy="503238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Population level registers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(</a:t>
            </a:r>
            <a:r>
              <a:rPr lang="en-GB" sz="2400" dirty="0"/>
              <a:t>e.g</a:t>
            </a:r>
            <a:r>
              <a:rPr lang="en-GB" sz="2400" dirty="0" smtClean="0"/>
              <a:t>. Danish </a:t>
            </a:r>
            <a:r>
              <a:rPr lang="en-GB" sz="2400" dirty="0"/>
              <a:t>National Diabetes Register)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4338" y="1203325"/>
            <a:ext cx="7991475" cy="3744913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GB" dirty="0" smtClean="0"/>
              <a:t>(cl)Aims to cover the entire population:</a:t>
            </a:r>
          </a:p>
          <a:p>
            <a:pPr>
              <a:defRPr/>
            </a:pPr>
            <a:r>
              <a:rPr lang="en-GB" dirty="0" smtClean="0"/>
              <a:t>Limited information on each patient: </a:t>
            </a:r>
          </a:p>
          <a:p>
            <a:pPr lvl="1">
              <a:defRPr/>
            </a:pPr>
            <a:r>
              <a:rPr lang="en-GB" dirty="0" smtClean="0"/>
              <a:t>date of birth </a:t>
            </a:r>
          </a:p>
          <a:p>
            <a:pPr lvl="1">
              <a:defRPr/>
            </a:pPr>
            <a:r>
              <a:rPr lang="en-GB" dirty="0" smtClean="0"/>
              <a:t>date of diagnosis </a:t>
            </a:r>
          </a:p>
          <a:p>
            <a:pPr lvl="1">
              <a:defRPr/>
            </a:pPr>
            <a:r>
              <a:rPr lang="en-GB" dirty="0" smtClean="0"/>
              <a:t>date of death </a:t>
            </a:r>
          </a:p>
          <a:p>
            <a:pPr lvl="1">
              <a:defRPr/>
            </a:pPr>
            <a:r>
              <a:rPr lang="en-GB" dirty="0" smtClean="0"/>
              <a:t>sex </a:t>
            </a:r>
          </a:p>
          <a:p>
            <a:pPr>
              <a:defRPr/>
            </a:pPr>
            <a:r>
              <a:rPr lang="en-GB" dirty="0" smtClean="0"/>
              <a:t>Monitoring of: </a:t>
            </a:r>
          </a:p>
          <a:p>
            <a:pPr lvl="1">
              <a:defRPr/>
            </a:pPr>
            <a:r>
              <a:rPr lang="en-GB" dirty="0" smtClean="0"/>
              <a:t>DM occurrence (incidence rates) </a:t>
            </a:r>
          </a:p>
          <a:p>
            <a:pPr lvl="1">
              <a:defRPr/>
            </a:pPr>
            <a:r>
              <a:rPr lang="en-GB" dirty="0" smtClean="0"/>
              <a:t>prevalence of DM </a:t>
            </a:r>
          </a:p>
          <a:p>
            <a:pPr lvl="1">
              <a:defRPr/>
            </a:pPr>
            <a:r>
              <a:rPr lang="en-GB" dirty="0" smtClean="0"/>
              <a:t>mortality of DM patients </a:t>
            </a:r>
          </a:p>
          <a:p>
            <a:pPr>
              <a:defRPr/>
            </a:pPr>
            <a:r>
              <a:rPr lang="en-GB" dirty="0" smtClean="0"/>
              <a:t>Important because we have:</a:t>
            </a:r>
          </a:p>
          <a:p>
            <a:pPr lvl="1">
              <a:defRPr/>
            </a:pPr>
            <a:r>
              <a:rPr lang="en-GB" dirty="0" smtClean="0"/>
              <a:t>long term follow-up </a:t>
            </a:r>
          </a:p>
          <a:p>
            <a:pPr lvl="1">
              <a:defRPr/>
            </a:pPr>
            <a:r>
              <a:rPr lang="en-GB" dirty="0" smtClean="0"/>
              <a:t>no patient drop-out </a:t>
            </a:r>
            <a:endParaRPr lang="en-GB" dirty="0"/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n-US" sz="900" smtClean="0">
              <a:solidFill>
                <a:schemeClr val="bg1"/>
              </a:solidFill>
            </a:endParaRP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8810ECBE-3C95-441A-9145-502C9EA4584F}" type="slidenum">
              <a:rPr lang="en-GB" sz="900" smtClean="0">
                <a:solidFill>
                  <a:srgbClr val="FFFFFF"/>
                </a:solidFill>
              </a:rPr>
              <a:pPr eaLnBrk="1" hangingPunct="1"/>
              <a:t>7</a:t>
            </a:fld>
            <a:endParaRPr lang="en-GB" sz="9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14338" y="339725"/>
            <a:ext cx="7974012" cy="503238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Diabetes in Denmark 1995-2012</a:t>
            </a:r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sz="900" smtClean="0"/>
              <a:t>Date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8FDE0EF1-35C7-4A36-80B0-D57DFF461EEF}" type="slidenum">
              <a:rPr lang="en-GB" sz="900" smtClean="0"/>
              <a:pPr eaLnBrk="1" hangingPunct="1"/>
              <a:t>8</a:t>
            </a:fld>
            <a:endParaRPr lang="en-GB" sz="90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6"/>
          </p:nvPr>
        </p:nvSpPr>
        <p:spPr bwMode="auto">
          <a:xfrm>
            <a:off x="414338" y="4881563"/>
            <a:ext cx="5688012" cy="138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GB" sz="900" smtClean="0"/>
              <a:t>Presentation title</a:t>
            </a:r>
          </a:p>
        </p:txBody>
      </p:sp>
      <p:pic>
        <p:nvPicPr>
          <p:cNvPr id="15366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014413"/>
            <a:ext cx="7273925" cy="408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eno_Powerpoint Template_1.0">
  <a:themeElements>
    <a:clrScheme name="Brugerdefineret 1">
      <a:dk1>
        <a:srgbClr val="001965"/>
      </a:dk1>
      <a:lt1>
        <a:srgbClr val="FFFFFF"/>
      </a:lt1>
      <a:dk2>
        <a:srgbClr val="001965"/>
      </a:dk2>
      <a:lt2>
        <a:srgbClr val="009FDA"/>
      </a:lt2>
      <a:accent1>
        <a:srgbClr val="009FDA"/>
      </a:accent1>
      <a:accent2>
        <a:srgbClr val="001965"/>
      </a:accent2>
      <a:accent3>
        <a:srgbClr val="C81F49"/>
      </a:accent3>
      <a:accent4>
        <a:srgbClr val="F58220"/>
      </a:accent4>
      <a:accent5>
        <a:srgbClr val="00AF41"/>
      </a:accent5>
      <a:accent6>
        <a:srgbClr val="82786F"/>
      </a:accent6>
      <a:hlink>
        <a:srgbClr val="009FDA"/>
      </a:hlink>
      <a:folHlink>
        <a:srgbClr val="009FDA"/>
      </a:folHlink>
    </a:clrScheme>
    <a:fontScheme name="NN1-Whi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5D0E5"/>
        </a:solidFill>
        <a:ln w="9525" cap="flat" cmpd="sng" algn="ctr">
          <a:solidFill>
            <a:srgbClr val="C5D0E5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5D0E5"/>
        </a:solidFill>
        <a:ln w="9525" cap="flat" cmpd="sng" algn="ctr">
          <a:solidFill>
            <a:srgbClr val="C5D0E5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NN1-White 1">
        <a:dk1>
          <a:srgbClr val="001965"/>
        </a:dk1>
        <a:lt1>
          <a:srgbClr val="FFFFFF"/>
        </a:lt1>
        <a:dk2>
          <a:srgbClr val="001965"/>
        </a:dk2>
        <a:lt2>
          <a:srgbClr val="808080"/>
        </a:lt2>
        <a:accent1>
          <a:srgbClr val="001965"/>
        </a:accent1>
        <a:accent2>
          <a:srgbClr val="A8C903"/>
        </a:accent2>
        <a:accent3>
          <a:srgbClr val="FFFFFF"/>
        </a:accent3>
        <a:accent4>
          <a:srgbClr val="001455"/>
        </a:accent4>
        <a:accent5>
          <a:srgbClr val="AAABB8"/>
        </a:accent5>
        <a:accent6>
          <a:srgbClr val="98B602"/>
        </a:accent6>
        <a:hlink>
          <a:srgbClr val="8A560F"/>
        </a:hlink>
        <a:folHlink>
          <a:srgbClr val="E64A0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rugerdefineret 1">
    <a:dk1>
      <a:srgbClr val="001965"/>
    </a:dk1>
    <a:lt1>
      <a:srgbClr val="FFFFFF"/>
    </a:lt1>
    <a:dk2>
      <a:srgbClr val="001965"/>
    </a:dk2>
    <a:lt2>
      <a:srgbClr val="009FDA"/>
    </a:lt2>
    <a:accent1>
      <a:srgbClr val="009FDA"/>
    </a:accent1>
    <a:accent2>
      <a:srgbClr val="001965"/>
    </a:accent2>
    <a:accent3>
      <a:srgbClr val="C81F49"/>
    </a:accent3>
    <a:accent4>
      <a:srgbClr val="F58220"/>
    </a:accent4>
    <a:accent5>
      <a:srgbClr val="00AF41"/>
    </a:accent5>
    <a:accent6>
      <a:srgbClr val="82786F"/>
    </a:accent6>
    <a:hlink>
      <a:srgbClr val="009FDA"/>
    </a:hlink>
    <a:folHlink>
      <a:srgbClr val="009FDA"/>
    </a:folHlink>
  </a:clrScheme>
  <a:fontScheme name="NN1-White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Steno_Powerpoint Template_1.0</Template>
  <TotalTime>887</TotalTime>
  <Words>1137</Words>
  <Application>Microsoft Office PowerPoint</Application>
  <PresentationFormat>On-screen Show (16:9)</PresentationFormat>
  <Paragraphs>305</Paragraphs>
  <Slides>33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Steno_Powerpoint Template_1.0</vt:lpstr>
      <vt:lpstr>Use of routine care data in research</vt:lpstr>
      <vt:lpstr>Agenda</vt:lpstr>
      <vt:lpstr>Reasons to do register-based studies</vt:lpstr>
      <vt:lpstr>Participation in observational studies</vt:lpstr>
      <vt:lpstr>Types of registers </vt:lpstr>
      <vt:lpstr>Clinical records  (e.g. SDC electronic patient records)</vt:lpstr>
      <vt:lpstr>Clinical registers  (e.g. Danish Adult Diabetes database)</vt:lpstr>
      <vt:lpstr>Population level registers  (e.g. Danish National Diabetes Register)</vt:lpstr>
      <vt:lpstr>Diabetes in Denmark 1995-2012</vt:lpstr>
      <vt:lpstr>SMR (Standardised mortality ratio)</vt:lpstr>
      <vt:lpstr>Use of clinical registers</vt:lpstr>
      <vt:lpstr>Complications in Danish DM patients by ethnicity: </vt:lpstr>
      <vt:lpstr>Renal disease and CVD in SDC T1 patients</vt:lpstr>
      <vt:lpstr>PowerPoint Presentation</vt:lpstr>
      <vt:lpstr>PowerPoint Presentation</vt:lpstr>
      <vt:lpstr>PowerPoint Presentation</vt:lpstr>
      <vt:lpstr>Requirement for analysis of  clinical records</vt:lpstr>
      <vt:lpstr>Register-based research in Denmark</vt:lpstr>
      <vt:lpstr>Medication Adherence at Steno Diabetes Center </vt:lpstr>
      <vt:lpstr>Method</vt:lpstr>
      <vt:lpstr>PowerPoint Presentation</vt:lpstr>
      <vt:lpstr>Morbidity and mortality among patients at Steno</vt:lpstr>
      <vt:lpstr>Mortality in type 1 by nephropathy status</vt:lpstr>
      <vt:lpstr>Standardised mortality ratio in T1D 2010</vt:lpstr>
      <vt:lpstr>Time trends in mortality and SMR</vt:lpstr>
      <vt:lpstr>Amputations</vt:lpstr>
      <vt:lpstr>Incidence (left) and time to healing (right) of foot ulcers</vt:lpstr>
      <vt:lpstr>Time trends in major amputations</vt:lpstr>
      <vt:lpstr>Use of clinical records: DATA</vt:lpstr>
      <vt:lpstr>Use of clinical records: ANALYSIS</vt:lpstr>
      <vt:lpstr>Use of clinical records: ANALYSIS</vt:lpstr>
      <vt:lpstr>Use of clinical records: STATISTICS</vt:lpstr>
      <vt:lpstr>Clinical records, use of databases</vt:lpstr>
    </vt:vector>
  </TitlesOfParts>
  <Company>Novo Nordisk A/S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Register-based diabetes research in Denmark</dc:title>
  <dc:creator>Marit Eika Jørgensen</dc:creator>
  <cp:lastModifiedBy>Bendix</cp:lastModifiedBy>
  <cp:revision>64</cp:revision>
  <dcterms:created xsi:type="dcterms:W3CDTF">2013-04-16T08:07:29Z</dcterms:created>
  <dcterms:modified xsi:type="dcterms:W3CDTF">2014-04-16T13:37:18Z</dcterms:modified>
  <cp:category>PowerPoint 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 completed">
    <vt:filetime>2003-11-30T23:00:00Z</vt:filetime>
  </property>
  <property fmtid="{D5CDD505-2E9C-101B-9397-08002B2CF9AE}" pid="3" name="Checked by">
    <vt:lpwstr>PHS</vt:lpwstr>
  </property>
  <property fmtid="{D5CDD505-2E9C-101B-9397-08002B2CF9AE}" pid="4" name="Department">
    <vt:lpwstr>NNIT Learning Solutions</vt:lpwstr>
  </property>
</Properties>
</file>