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308" r:id="rId2"/>
    <p:sldId id="343" r:id="rId3"/>
    <p:sldId id="409" r:id="rId4"/>
    <p:sldId id="421" r:id="rId5"/>
    <p:sldId id="422" r:id="rId6"/>
    <p:sldId id="420" r:id="rId7"/>
    <p:sldId id="410" r:id="rId8"/>
    <p:sldId id="411" r:id="rId9"/>
    <p:sldId id="412" r:id="rId10"/>
    <p:sldId id="418" r:id="rId11"/>
    <p:sldId id="417" r:id="rId12"/>
    <p:sldId id="423" r:id="rId13"/>
    <p:sldId id="415" r:id="rId14"/>
    <p:sldId id="416" r:id="rId15"/>
    <p:sldId id="413" r:id="rId16"/>
  </p:sldIdLst>
  <p:sldSz cx="9144000" cy="5143500" type="screen16x9"/>
  <p:notesSz cx="9866313" cy="6735763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A"/>
    <a:srgbClr val="001965"/>
    <a:srgbClr val="A8C903"/>
    <a:srgbClr val="FF00FF"/>
    <a:srgbClr val="0000FF"/>
    <a:srgbClr val="FF3300"/>
    <a:srgbClr val="FF9900"/>
    <a:srgbClr val="00B050"/>
    <a:srgbClr val="ED15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71429" autoAdjust="0"/>
  </p:normalViewPr>
  <p:slideViewPr>
    <p:cSldViewPr>
      <p:cViewPr varScale="1">
        <p:scale>
          <a:sx n="73" d="100"/>
          <a:sy n="73" d="100"/>
        </p:scale>
        <p:origin x="-109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notesViewPr>
    <p:cSldViewPr>
      <p:cViewPr varScale="1">
        <p:scale>
          <a:sx n="112" d="100"/>
          <a:sy n="112" d="100"/>
        </p:scale>
        <p:origin x="-300" y="-84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627" y="0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97806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627" y="6397806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2986B-2D83-3D45-8594-E229DABFD4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95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627" y="0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6050" y="504825"/>
            <a:ext cx="4494213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97806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627" y="6397806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785A4D-B4AC-474A-A4B8-4DEB7DF46D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7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da-DK" smtClean="0"/>
              <a:pPr/>
              <a:t>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09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6632" y="3199488"/>
            <a:ext cx="7893050" cy="3216319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Verdana" pitchFamily="34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Verdana" pitchFamily="34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Verdana" pitchFamily="34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Verdana" pitchFamily="34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Verdana" pitchFamily="34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Verdana" pitchFamily="34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Verdana" pitchFamily="34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6632" y="3199488"/>
            <a:ext cx="7893050" cy="3216319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4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1" y="2140149"/>
            <a:ext cx="6912768" cy="8632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81" y="3673716"/>
            <a:ext cx="1579776" cy="9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69082"/>
            <a:ext cx="7974012" cy="741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0388" y="1214439"/>
            <a:ext cx="3657600" cy="3031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370388" y="1214439"/>
            <a:ext cx="3657600" cy="3031331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900" b="0" i="1">
                <a:solidFill>
                  <a:srgbClr val="001965"/>
                </a:solidFill>
              </a:defRPr>
            </a:lvl1pPr>
          </a:lstStyle>
          <a:p>
            <a:pPr>
              <a:defRPr/>
            </a:pPr>
            <a:endParaRPr lang="da-DK" sz="700"/>
          </a:p>
          <a:p>
            <a:pPr>
              <a:defRPr/>
            </a:pPr>
            <a:endParaRPr lang="da-DK" sz="700"/>
          </a:p>
          <a:p>
            <a:pPr>
              <a:defRPr/>
            </a:pPr>
            <a:r>
              <a:rPr lang="en-US" b="1" i="0">
                <a:solidFill>
                  <a:schemeClr val="tx1"/>
                </a:solidFill>
              </a:rPr>
              <a:t> </a:t>
            </a:r>
            <a:fld id="{430A053E-AB43-46E2-B50D-CB081BDF97C9}" type="slidenum">
              <a:rPr lang="en-US" b="1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da-DK" b="1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381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214439"/>
            <a:ext cx="3657600" cy="3031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0388" y="1214439"/>
            <a:ext cx="3657600" cy="3031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900" b="0" i="1">
                <a:solidFill>
                  <a:srgbClr val="001965"/>
                </a:solidFill>
              </a:defRPr>
            </a:lvl1pPr>
          </a:lstStyle>
          <a:p>
            <a:pPr>
              <a:defRPr/>
            </a:pPr>
            <a:endParaRPr lang="da-DK" sz="700"/>
          </a:p>
          <a:p>
            <a:pPr>
              <a:defRPr/>
            </a:pPr>
            <a:endParaRPr lang="da-DK" sz="700"/>
          </a:p>
          <a:p>
            <a:pPr>
              <a:defRPr/>
            </a:pPr>
            <a:r>
              <a:rPr lang="en-US" b="1" i="0">
                <a:solidFill>
                  <a:schemeClr val="tx1"/>
                </a:solidFill>
              </a:rPr>
              <a:t> </a:t>
            </a:r>
            <a:fld id="{2D2E092E-8A9B-4374-A317-32B1E5828B48}" type="slidenum">
              <a:rPr lang="en-US" b="1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da-DK" b="1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25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 bwMode="auto">
          <a:xfrm>
            <a:off x="0" y="3"/>
            <a:ext cx="9165952" cy="1007997"/>
          </a:xfrm>
          <a:prstGeom prst="rect">
            <a:avLst/>
          </a:prstGeom>
          <a:solidFill>
            <a:srgbClr val="00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3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3" y="1203325"/>
            <a:ext cx="7992119" cy="3240633"/>
          </a:xfrm>
          <a:noFill/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9" y="195486"/>
            <a:ext cx="1417762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9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50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4"/>
            <a:ext cx="5688633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6176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3" y="1203325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3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_____________________________________________________________________________References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01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3" y="1203325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3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9" y="195486"/>
            <a:ext cx="1417762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50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4"/>
            <a:ext cx="5688633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8356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3" y="1203325"/>
            <a:ext cx="3869556" cy="324063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Pladsholder til indhold 23"/>
          <p:cNvSpPr>
            <a:spLocks noGrp="1"/>
          </p:cNvSpPr>
          <p:nvPr>
            <p:ph sz="quarter" idx="14" hasCustomPrompt="1"/>
          </p:nvPr>
        </p:nvSpPr>
        <p:spPr>
          <a:xfrm>
            <a:off x="4518870" y="1203325"/>
            <a:ext cx="3869556" cy="3240633"/>
          </a:xfrm>
        </p:spPr>
        <p:txBody>
          <a:bodyPr/>
          <a:lstStyle/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9" y="195486"/>
            <a:ext cx="1417762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2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50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4"/>
            <a:ext cx="5688633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0089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ladsholder til indhold 23"/>
          <p:cNvSpPr>
            <a:spLocks noGrp="1"/>
          </p:cNvSpPr>
          <p:nvPr>
            <p:ph sz="quarter" idx="15" hasCustomPrompt="1"/>
          </p:nvPr>
        </p:nvSpPr>
        <p:spPr>
          <a:xfrm>
            <a:off x="5868144" y="1203325"/>
            <a:ext cx="2520281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5" name="Pladsholder til indhold 23"/>
          <p:cNvSpPr>
            <a:spLocks noGrp="1"/>
          </p:cNvSpPr>
          <p:nvPr>
            <p:ph sz="quarter" idx="16" hasCustomPrompt="1"/>
          </p:nvPr>
        </p:nvSpPr>
        <p:spPr>
          <a:xfrm>
            <a:off x="3141278" y="1203325"/>
            <a:ext cx="2520281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6" name="Pladsholder til indhold 23"/>
          <p:cNvSpPr>
            <a:spLocks noGrp="1"/>
          </p:cNvSpPr>
          <p:nvPr>
            <p:ph sz="quarter" idx="17" hasCustomPrompt="1"/>
          </p:nvPr>
        </p:nvSpPr>
        <p:spPr>
          <a:xfrm>
            <a:off x="414412" y="1203325"/>
            <a:ext cx="2520281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9" y="195486"/>
            <a:ext cx="1417762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4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50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4"/>
            <a:ext cx="5688633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21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412" y="771551"/>
            <a:ext cx="7992000" cy="3600400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353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621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69082"/>
            <a:ext cx="7974012" cy="741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214439"/>
            <a:ext cx="3657600" cy="3031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70388" y="1214438"/>
            <a:ext cx="3657600" cy="1458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70388" y="2787255"/>
            <a:ext cx="3657600" cy="1458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900" b="0" i="1">
                <a:solidFill>
                  <a:srgbClr val="001965"/>
                </a:solidFill>
              </a:defRPr>
            </a:lvl1pPr>
          </a:lstStyle>
          <a:p>
            <a:pPr>
              <a:defRPr/>
            </a:pPr>
            <a:endParaRPr lang="da-DK" sz="700"/>
          </a:p>
          <a:p>
            <a:pPr>
              <a:defRPr/>
            </a:pPr>
            <a:endParaRPr lang="da-DK" sz="700"/>
          </a:p>
          <a:p>
            <a:pPr>
              <a:defRPr/>
            </a:pPr>
            <a:r>
              <a:rPr lang="en-US" b="1" i="0">
                <a:solidFill>
                  <a:schemeClr val="tx1"/>
                </a:solidFill>
              </a:rPr>
              <a:t> </a:t>
            </a:r>
            <a:fld id="{61DBD051-99B1-4278-B176-745F963E5557}" type="slidenum">
              <a:rPr lang="en-US" b="1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da-DK" b="1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58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3" y="123478"/>
            <a:ext cx="7325940" cy="74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413" y="1214440"/>
            <a:ext cx="7467600" cy="322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4"/>
            <a:ext cx="5688633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9" y="195486"/>
            <a:ext cx="1417762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50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6" y="4411348"/>
            <a:ext cx="936103" cy="464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0" r:id="rId4"/>
    <p:sldLayoutId id="2147483681" r:id="rId5"/>
    <p:sldLayoutId id="2147483683" r:id="rId6"/>
    <p:sldLayoutId id="2147483682" r:id="rId7"/>
    <p:sldLayoutId id="2147483684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+mj-lt"/>
          <a:ea typeface="ＭＳ Ｐゴシック" charset="0"/>
          <a:cs typeface="+mj-cs"/>
        </a:defRPr>
      </a:lvl1pPr>
      <a:lvl2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2pPr>
      <a:lvl3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3pPr>
      <a:lvl4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4pPr>
      <a:lvl5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5pPr>
      <a:lvl6pPr marL="4572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6pPr>
      <a:lvl7pPr marL="9144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7pPr>
      <a:lvl8pPr marL="13716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8pPr>
      <a:lvl9pPr marL="18288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9pPr>
    </p:titleStyle>
    <p:bodyStyle>
      <a:lvl1pPr marL="287338" indent="-287338" algn="l" defTabSz="981075" rtl="0" eaLnBrk="1" fontAlgn="base" hangingPunct="1">
        <a:spcBef>
          <a:spcPct val="40000"/>
        </a:spcBef>
        <a:spcAft>
          <a:spcPct val="0"/>
        </a:spcAft>
        <a:buClr>
          <a:srgbClr val="009FDA"/>
        </a:buClr>
        <a:buSzPct val="120000"/>
        <a:buFont typeface="Wingdings" charset="2"/>
        <a:buChar char="§"/>
        <a:defRPr sz="2000" b="0">
          <a:solidFill>
            <a:srgbClr val="001965"/>
          </a:solidFill>
          <a:latin typeface="+mn-lt"/>
          <a:ea typeface="ＭＳ Ｐゴシック" charset="0"/>
          <a:cs typeface="+mn-cs"/>
        </a:defRPr>
      </a:lvl1pPr>
      <a:lvl2pPr marL="738188" indent="-269875" algn="l" defTabSz="981075" rtl="0" eaLnBrk="1" fontAlgn="base" hangingPunct="1">
        <a:spcBef>
          <a:spcPct val="10000"/>
        </a:spcBef>
        <a:spcAft>
          <a:spcPct val="20000"/>
        </a:spcAft>
        <a:buClr>
          <a:srgbClr val="001965"/>
        </a:buClr>
        <a:buSzPct val="120000"/>
        <a:buFont typeface="Wingdings" charset="2"/>
        <a:buChar char="§"/>
        <a:defRPr sz="1800">
          <a:solidFill>
            <a:srgbClr val="001965"/>
          </a:solidFill>
          <a:latin typeface="+mn-lt"/>
          <a:ea typeface="ＭＳ Ｐゴシック" charset="0"/>
        </a:defRPr>
      </a:lvl2pPr>
      <a:lvl3pPr marL="1227138" indent="-27463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3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3pPr>
      <a:lvl4pPr marL="1708150" indent="-29368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4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4pPr>
      <a:lvl5pPr marL="21764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5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5pPr>
      <a:lvl6pPr marL="26336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6pPr>
      <a:lvl7pPr marL="30908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7pPr>
      <a:lvl8pPr marL="35480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8pPr>
      <a:lvl9pPr marL="40052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model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an.r-project.org/web/packages/lcmm/lcmm.pdf" TargetMode="External"/><Relationship Id="rId5" Type="http://schemas.openxmlformats.org/officeDocument/2006/relationships/hyperlink" Target="http://www.stata.com/meeting/5uk/gllamm.html" TargetMode="External"/><Relationship Id="rId4" Type="http://schemas.openxmlformats.org/officeDocument/2006/relationships/hyperlink" Target="https://www.andrew.cmu.edu/user/bjon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arma.wayne.edu/ShortCourses2014wsu.as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episummer.org/course/latent-growth-curve-modeling" TargetMode="External"/><Relationship Id="rId4" Type="http://schemas.openxmlformats.org/officeDocument/2006/relationships/hyperlink" Target="http://www.irss.unc.edu/odum/contentSubpage.jsp?nodeid=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8" y="2139950"/>
            <a:ext cx="7632700" cy="1583928"/>
          </a:xfrm>
        </p:spPr>
        <p:txBody>
          <a:bodyPr/>
          <a:lstStyle/>
          <a:p>
            <a:pPr>
              <a:defRPr/>
            </a:pPr>
            <a:r>
              <a:rPr lang="en-GB" sz="2400" b="0" kern="12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GB" sz="2400" b="0" kern="12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GB" sz="2400" b="0" kern="1200" dirty="0" smtClean="0">
                <a:solidFill>
                  <a:schemeClr val="tx1"/>
                </a:solidFill>
                <a:latin typeface="Verdana" pitchFamily="34" charset="0"/>
              </a:rPr>
              <a:t>A flexible statistical approach </a:t>
            </a:r>
            <a:r>
              <a:rPr lang="en-GB" sz="2400" b="0" kern="1200" dirty="0">
                <a:solidFill>
                  <a:schemeClr val="tx1"/>
                </a:solidFill>
                <a:latin typeface="Verdana" pitchFamily="34" charset="0"/>
              </a:rPr>
              <a:t>for </a:t>
            </a:r>
            <a:r>
              <a:rPr lang="en-GB" sz="2400" b="0" kern="1200" dirty="0" smtClean="0">
                <a:solidFill>
                  <a:schemeClr val="tx1"/>
                </a:solidFill>
                <a:latin typeface="Verdana" pitchFamily="34" charset="0"/>
              </a:rPr>
              <a:t>identifying </a:t>
            </a:r>
            <a:r>
              <a:rPr lang="en-GB" sz="2400" b="0" kern="1200" dirty="0">
                <a:solidFill>
                  <a:schemeClr val="tx1"/>
                </a:solidFill>
                <a:latin typeface="Verdana" pitchFamily="34" charset="0"/>
              </a:rPr>
              <a:t>and c</a:t>
            </a:r>
            <a:r>
              <a:rPr lang="en-GB" sz="2400" b="0" kern="1200" dirty="0" smtClean="0">
                <a:solidFill>
                  <a:schemeClr val="tx1"/>
                </a:solidFill>
                <a:latin typeface="Verdana" pitchFamily="34" charset="0"/>
              </a:rPr>
              <a:t>lassifying heterogeneity</a:t>
            </a:r>
            <a:r>
              <a:rPr lang="en-GB" sz="2000" b="0" kern="12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GB" sz="2000" b="0" kern="12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GB" sz="2000" b="0" kern="12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GB" sz="2000" b="0" kern="12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en-GB" sz="2000" b="0" kern="12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GB" sz="2000" b="0" kern="12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en-GB" sz="2000" dirty="0"/>
              <a:t>Dorte </a:t>
            </a:r>
            <a:r>
              <a:rPr lang="en-GB" sz="2000" dirty="0" smtClean="0"/>
              <a:t>Vistisen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2000" b="0" dirty="0" smtClean="0"/>
              <a:t>Steno Diabetes </a:t>
            </a:r>
            <a:r>
              <a:rPr lang="en-GB" sz="2000" b="0" dirty="0" err="1" smtClean="0"/>
              <a:t>Center</a:t>
            </a:r>
            <a:r>
              <a:rPr lang="en-GB" sz="2000" b="0" dirty="0" smtClean="0"/>
              <a:t>, Gentofte, Denmark </a:t>
            </a:r>
            <a:endParaRPr lang="en-GB" sz="2000" b="0" dirty="0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-12299"/>
            <a:ext cx="9166226" cy="1143889"/>
          </a:xfrm>
          <a:prstGeom prst="rect">
            <a:avLst/>
          </a:prstGeom>
          <a:solidFill>
            <a:srgbClr val="009F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9553" y="411510"/>
            <a:ext cx="78488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Latent class trajectory analysis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709" y="3868390"/>
            <a:ext cx="7632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1400" b="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74" y="2139703"/>
            <a:ext cx="1573212" cy="129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Examples from the literature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83718"/>
            <a:ext cx="2448272" cy="24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2699792" y="3003798"/>
            <a:ext cx="1728192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7338" indent="-287338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rgbClr val="C81F49"/>
              </a:buClr>
              <a:buSzPct val="120000"/>
              <a:buFont typeface="Wingdings" pitchFamily="2" charset="2"/>
              <a:buChar char="§"/>
            </a:pPr>
            <a:r>
              <a:rPr lang="en-GB" sz="1100" dirty="0">
                <a:solidFill>
                  <a:srgbClr val="C81F49"/>
                </a:solidFill>
              </a:rPr>
              <a:t>‘Persistently obese’</a:t>
            </a:r>
            <a:endParaRPr lang="en-GB" sz="1100" dirty="0">
              <a:solidFill>
                <a:srgbClr val="82786F"/>
              </a:solidFill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2699793" y="3291830"/>
            <a:ext cx="1728194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7338" indent="-287338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rgbClr val="001965"/>
              </a:buClr>
              <a:buSzPct val="120000"/>
              <a:buFont typeface="Wingdings" pitchFamily="2" charset="2"/>
              <a:buChar char="§"/>
            </a:pPr>
            <a:r>
              <a:rPr lang="en-GB" sz="1100" dirty="0">
                <a:solidFill>
                  <a:srgbClr val="001965"/>
                </a:solidFill>
              </a:rPr>
              <a:t>‘Progressive weight gainers’</a:t>
            </a:r>
            <a:endParaRPr lang="en-GB" sz="1100" dirty="0">
              <a:solidFill>
                <a:srgbClr val="82786F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2699792" y="3747938"/>
            <a:ext cx="172819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7338" indent="-287338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810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rgbClr val="009FDA"/>
              </a:buClr>
              <a:buSzPct val="120000"/>
              <a:buFont typeface="Wingdings" pitchFamily="2" charset="2"/>
              <a:buChar char="§"/>
            </a:pPr>
            <a:r>
              <a:rPr lang="en-GB" sz="1100" dirty="0">
                <a:solidFill>
                  <a:srgbClr val="009FDA"/>
                </a:solidFill>
              </a:rPr>
              <a:t>‘Stable overweight’ </a:t>
            </a:r>
          </a:p>
          <a:p>
            <a:pPr>
              <a:spcBef>
                <a:spcPct val="40000"/>
              </a:spcBef>
              <a:buClr>
                <a:srgbClr val="001965"/>
              </a:buClr>
              <a:buSzPct val="120000"/>
              <a:buFont typeface="Wingdings" pitchFamily="2" charset="2"/>
              <a:buChar char="§"/>
            </a:pPr>
            <a:endParaRPr lang="en-GB" sz="1100" dirty="0">
              <a:solidFill>
                <a:srgbClr val="82786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635647"/>
            <a:ext cx="3866779" cy="93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079"/>
          <a:stretch/>
        </p:blipFill>
        <p:spPr bwMode="auto">
          <a:xfrm>
            <a:off x="5004049" y="1275606"/>
            <a:ext cx="4488507" cy="2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655137"/>
            <a:ext cx="3133381" cy="19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75607"/>
            <a:ext cx="4392489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2" y="339502"/>
            <a:ext cx="8334052" cy="504056"/>
          </a:xfrm>
        </p:spPr>
        <p:txBody>
          <a:bodyPr/>
          <a:lstStyle/>
          <a:p>
            <a:r>
              <a:rPr lang="en-GB" sz="2800" dirty="0" smtClean="0"/>
              <a:t>Advantages and limitations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4413" y="1419350"/>
            <a:ext cx="8478068" cy="324063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Advantages: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May uncover hidden heterogeneity 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Disease development before </a:t>
            </a:r>
            <a:r>
              <a:rPr lang="en-GB" smtClean="0"/>
              <a:t>diabetes diagnosis</a:t>
            </a:r>
            <a:endParaRPr lang="en-GB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Complication development after diagnosis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Response to medication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Limitations: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Often finds very small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Data dependent – may be difficult to replicate patterns in other populations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Identified latent classes may depend on choice of model – linear </a:t>
            </a:r>
            <a:r>
              <a:rPr lang="en-GB" dirty="0" err="1" smtClean="0"/>
              <a:t>vs</a:t>
            </a:r>
            <a:r>
              <a:rPr lang="en-GB" dirty="0" smtClean="0"/>
              <a:t> cubic splines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3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4413" y="1419350"/>
            <a:ext cx="8478068" cy="324063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What is it and why is it useful?</a:t>
            </a:r>
          </a:p>
          <a:p>
            <a:pPr marL="793750" lvl="1" indent="-342900"/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Sub-grouping people</a:t>
            </a:r>
          </a:p>
          <a:p>
            <a:pPr marL="793750" lvl="1" indent="-342900"/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In a cross sectional setting</a:t>
            </a:r>
          </a:p>
          <a:p>
            <a:pPr marL="793750" lvl="1" indent="-342900"/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For repeated measurements</a:t>
            </a:r>
          </a:p>
          <a:p>
            <a:pPr marL="1282700" lvl="2" indent="-342900"/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Examples from the literature</a:t>
            </a:r>
          </a:p>
          <a:p>
            <a:r>
              <a:rPr lang="en-GB" sz="2400" dirty="0" smtClean="0"/>
              <a:t>Hands on</a:t>
            </a:r>
          </a:p>
          <a:p>
            <a:pPr marL="793750" lvl="1" indent="-342900"/>
            <a:r>
              <a:rPr lang="en-GB" sz="2200" dirty="0" smtClean="0"/>
              <a:t>Software </a:t>
            </a:r>
            <a:r>
              <a:rPr lang="en-GB" sz="2200" dirty="0"/>
              <a:t>packages to fit data </a:t>
            </a:r>
            <a:endParaRPr lang="en-GB" sz="2200" dirty="0" smtClean="0"/>
          </a:p>
          <a:p>
            <a:pPr marL="793750" lvl="1" indent="-342900"/>
            <a:r>
              <a:rPr lang="en-GB" sz="2200" dirty="0" smtClean="0"/>
              <a:t>Literature</a:t>
            </a:r>
          </a:p>
          <a:p>
            <a:pPr marL="793750" lvl="1" indent="-342900"/>
            <a:r>
              <a:rPr lang="en-GB" sz="2200" dirty="0" smtClean="0"/>
              <a:t>Courses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Software </a:t>
            </a:r>
            <a:r>
              <a:rPr lang="en-GB" sz="2800" dirty="0"/>
              <a:t>packages to fit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4413" y="1418401"/>
            <a:ext cx="7992119" cy="3240633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Mplus</a:t>
            </a:r>
            <a:r>
              <a:rPr lang="en-GB" dirty="0"/>
              <a:t> (not freeware):</a:t>
            </a:r>
          </a:p>
          <a:p>
            <a:pPr lvl="1"/>
            <a:r>
              <a:rPr lang="en-GB" dirty="0"/>
              <a:t>The pioneer in latent class trajectory analysis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statmodel.com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SAS (not freeware):</a:t>
            </a:r>
          </a:p>
          <a:p>
            <a:pPr lvl="1"/>
            <a:r>
              <a:rPr lang="en-GB" dirty="0" err="1"/>
              <a:t>Proc</a:t>
            </a:r>
            <a:r>
              <a:rPr lang="en-GB" dirty="0"/>
              <a:t> </a:t>
            </a:r>
            <a:r>
              <a:rPr lang="en-GB" dirty="0" err="1"/>
              <a:t>Traj</a:t>
            </a:r>
            <a:r>
              <a:rPr lang="en-GB" dirty="0"/>
              <a:t> (individual variation is not allowed) </a:t>
            </a:r>
          </a:p>
          <a:p>
            <a:pPr lvl="1"/>
            <a:r>
              <a:rPr lang="en-GB" dirty="0">
                <a:hlinkClick r:id="rId4"/>
              </a:rPr>
              <a:t>https://www.andrew.cmu.edu/user/bjones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err="1"/>
              <a:t>Stata</a:t>
            </a:r>
            <a:r>
              <a:rPr lang="en-GB" dirty="0"/>
              <a:t> (not freeware)</a:t>
            </a:r>
          </a:p>
          <a:p>
            <a:pPr lvl="1"/>
            <a:r>
              <a:rPr lang="en-GB" dirty="0" err="1"/>
              <a:t>Gllamm</a:t>
            </a:r>
            <a:r>
              <a:rPr lang="en-GB" dirty="0"/>
              <a:t> command</a:t>
            </a:r>
          </a:p>
          <a:p>
            <a:pPr lvl="1"/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www.stata.com/meeting/5uk/gllamm.html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R (freeware):</a:t>
            </a:r>
          </a:p>
          <a:p>
            <a:pPr lvl="1"/>
            <a:r>
              <a:rPr lang="en-GB" dirty="0" err="1"/>
              <a:t>Lcmm</a:t>
            </a:r>
            <a:r>
              <a:rPr lang="en-GB" dirty="0"/>
              <a:t> package </a:t>
            </a:r>
          </a:p>
          <a:p>
            <a:pPr lvl="1"/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cran.r-project.org/web/packages/lcmm/lcmm.pdf</a:t>
            </a:r>
            <a:r>
              <a:rPr lang="en-GB" dirty="0" smtClean="0"/>
              <a:t>  </a:t>
            </a:r>
            <a:endParaRPr lang="en-GB" dirty="0"/>
          </a:p>
          <a:p>
            <a:r>
              <a:rPr lang="en-GB" dirty="0"/>
              <a:t>SPSS:</a:t>
            </a:r>
          </a:p>
          <a:p>
            <a:pPr lvl="1"/>
            <a:r>
              <a:rPr lang="en-GB" dirty="0"/>
              <a:t>Not available </a:t>
            </a:r>
          </a:p>
        </p:txBody>
      </p:sp>
    </p:spTree>
    <p:extLst>
      <p:ext uri="{BB962C8B-B14F-4D97-AF65-F5344CB8AC3E}">
        <p14:creationId xmlns:p14="http://schemas.microsoft.com/office/powerpoint/2010/main" val="32695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2" y="339502"/>
            <a:ext cx="8334052" cy="504056"/>
          </a:xfrm>
        </p:spPr>
        <p:txBody>
          <a:bodyPr/>
          <a:lstStyle/>
          <a:p>
            <a:r>
              <a:rPr lang="en-GB" sz="2800" dirty="0" smtClean="0"/>
              <a:t>Literature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4413" y="1419350"/>
            <a:ext cx="8478068" cy="3384649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Nagin</a:t>
            </a:r>
            <a:r>
              <a:rPr lang="en-GB" dirty="0" smtClean="0"/>
              <a:t> DS </a:t>
            </a:r>
            <a:r>
              <a:rPr lang="en-GB" dirty="0"/>
              <a:t>and </a:t>
            </a:r>
            <a:r>
              <a:rPr lang="en-GB" dirty="0" err="1" smtClean="0"/>
              <a:t>Odgers</a:t>
            </a:r>
            <a:r>
              <a:rPr lang="en-GB" dirty="0" smtClean="0"/>
              <a:t> CL (2010). Group-Based </a:t>
            </a:r>
            <a:r>
              <a:rPr lang="en-GB" dirty="0"/>
              <a:t>Trajectory </a:t>
            </a:r>
            <a:r>
              <a:rPr lang="en-GB" dirty="0" err="1"/>
              <a:t>Modeling</a:t>
            </a:r>
            <a:r>
              <a:rPr lang="en-GB" dirty="0"/>
              <a:t> in Clinical Research</a:t>
            </a:r>
            <a:r>
              <a:rPr lang="en-GB" dirty="0" smtClean="0"/>
              <a:t>. </a:t>
            </a:r>
            <a:r>
              <a:rPr lang="en-GB" i="1" dirty="0" err="1"/>
              <a:t>Annu</a:t>
            </a:r>
            <a:r>
              <a:rPr lang="en-GB" i="1" dirty="0"/>
              <a:t>. Rev. </a:t>
            </a:r>
            <a:r>
              <a:rPr lang="en-GB" i="1" dirty="0" err="1"/>
              <a:t>Clin</a:t>
            </a:r>
            <a:r>
              <a:rPr lang="en-GB" i="1" dirty="0"/>
              <a:t>. Psychol</a:t>
            </a:r>
            <a:r>
              <a:rPr lang="en-GB" dirty="0"/>
              <a:t>. </a:t>
            </a:r>
            <a:r>
              <a:rPr lang="en-GB" dirty="0" smtClean="0"/>
              <a:t>6:109–38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Andruff</a:t>
            </a:r>
            <a:r>
              <a:rPr lang="en-GB" dirty="0" smtClean="0"/>
              <a:t> H, </a:t>
            </a:r>
            <a:r>
              <a:rPr lang="en-GB" dirty="0" err="1"/>
              <a:t>Carraro</a:t>
            </a:r>
            <a:r>
              <a:rPr lang="en-GB" dirty="0"/>
              <a:t> </a:t>
            </a:r>
            <a:r>
              <a:rPr lang="en-GB" dirty="0" smtClean="0"/>
              <a:t>N, </a:t>
            </a:r>
            <a:r>
              <a:rPr lang="en-GB" dirty="0"/>
              <a:t>Thompson </a:t>
            </a:r>
            <a:r>
              <a:rPr lang="en-GB" dirty="0" smtClean="0"/>
              <a:t>A, </a:t>
            </a:r>
            <a:r>
              <a:rPr lang="en-GB" dirty="0" err="1"/>
              <a:t>Gaudreau</a:t>
            </a:r>
            <a:r>
              <a:rPr lang="en-GB" dirty="0"/>
              <a:t> </a:t>
            </a:r>
            <a:r>
              <a:rPr lang="en-GB" dirty="0" smtClean="0"/>
              <a:t>P </a:t>
            </a:r>
            <a:r>
              <a:rPr lang="en-GB" dirty="0"/>
              <a:t>(2009</a:t>
            </a:r>
            <a:r>
              <a:rPr lang="en-GB" dirty="0" smtClean="0"/>
              <a:t>). Latent </a:t>
            </a:r>
            <a:r>
              <a:rPr lang="en-GB" dirty="0"/>
              <a:t>Class Growth Modelling: A Tutorial. </a:t>
            </a:r>
            <a:r>
              <a:rPr lang="en-GB" i="1" dirty="0"/>
              <a:t>Tutorials in Quantitative Methods for Psychology</a:t>
            </a:r>
            <a:r>
              <a:rPr lang="en-GB" dirty="0"/>
              <a:t>. </a:t>
            </a:r>
            <a:r>
              <a:rPr lang="en-GB" dirty="0" smtClean="0"/>
              <a:t>5: 11-24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Jung, </a:t>
            </a:r>
            <a:r>
              <a:rPr lang="en-GB" dirty="0" smtClean="0"/>
              <a:t>T and </a:t>
            </a:r>
            <a:r>
              <a:rPr lang="en-GB" dirty="0" err="1"/>
              <a:t>Wickrama</a:t>
            </a:r>
            <a:r>
              <a:rPr lang="en-GB" dirty="0"/>
              <a:t>, </a:t>
            </a:r>
            <a:r>
              <a:rPr lang="en-GB" dirty="0" smtClean="0"/>
              <a:t>KAS </a:t>
            </a:r>
            <a:r>
              <a:rPr lang="en-GB" dirty="0"/>
              <a:t>(2008). An introduction to latent class growth analysis and growth mixture </a:t>
            </a:r>
            <a:r>
              <a:rPr lang="en-GB" dirty="0" err="1"/>
              <a:t>modeling</a:t>
            </a:r>
            <a:r>
              <a:rPr lang="en-GB" dirty="0"/>
              <a:t>. </a:t>
            </a:r>
            <a:r>
              <a:rPr lang="en-GB" i="1" dirty="0"/>
              <a:t>Social and Personality Psychology </a:t>
            </a:r>
            <a:r>
              <a:rPr lang="en-GB" i="1" dirty="0" smtClean="0"/>
              <a:t>Compass</a:t>
            </a:r>
            <a:r>
              <a:rPr lang="en-GB" dirty="0" smtClean="0"/>
              <a:t>. 2: 302-317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94" y="1227210"/>
            <a:ext cx="1195904" cy="18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46" y="1203598"/>
            <a:ext cx="1227177" cy="184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96" y="1227210"/>
            <a:ext cx="1210224" cy="18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12" y="1227210"/>
            <a:ext cx="1210226" cy="181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7210"/>
            <a:ext cx="1195687" cy="18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2" y="339502"/>
            <a:ext cx="8334052" cy="504056"/>
          </a:xfrm>
        </p:spPr>
        <p:txBody>
          <a:bodyPr/>
          <a:lstStyle/>
          <a:p>
            <a:r>
              <a:rPr lang="en-GB" sz="2800" dirty="0" smtClean="0"/>
              <a:t>Courses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4413" y="1419350"/>
            <a:ext cx="8478068" cy="324063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Advanced </a:t>
            </a:r>
            <a:r>
              <a:rPr lang="en-GB" i="1" dirty="0"/>
              <a:t>SEM I: Measurement Invariance, Latent Growth </a:t>
            </a:r>
            <a:r>
              <a:rPr lang="en-GB" i="1" dirty="0" err="1"/>
              <a:t>Modeling</a:t>
            </a:r>
            <a:r>
              <a:rPr lang="en-GB" i="1" dirty="0"/>
              <a:t> &amp; </a:t>
            </a:r>
            <a:r>
              <a:rPr lang="en-GB" i="1" dirty="0" err="1"/>
              <a:t>Nonrecursive</a:t>
            </a:r>
            <a:r>
              <a:rPr lang="en-GB" i="1" dirty="0"/>
              <a:t> </a:t>
            </a:r>
            <a:r>
              <a:rPr lang="en-GB" i="1" dirty="0" err="1"/>
              <a:t>Modeling</a:t>
            </a:r>
            <a:r>
              <a:rPr lang="en-GB" i="1" dirty="0"/>
              <a:t> </a:t>
            </a:r>
            <a:r>
              <a:rPr lang="en-GB" dirty="0"/>
              <a:t>(June 2-4, 2014</a:t>
            </a:r>
            <a:r>
              <a:rPr lang="en-GB" dirty="0" smtClean="0"/>
              <a:t>), Wayne </a:t>
            </a:r>
            <a:r>
              <a:rPr lang="en-GB" dirty="0"/>
              <a:t>State University, Detroit, Michigan, </a:t>
            </a:r>
            <a:r>
              <a:rPr lang="en-GB" dirty="0" smtClean="0"/>
              <a:t>USA: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carma.wayne.edu/ShortCourses2014wsu.asp#advsem1</a:t>
            </a:r>
            <a:r>
              <a:rPr lang="en-GB" dirty="0" smtClean="0"/>
              <a:t>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Latent Trajectory/Growth Curve Analysis</a:t>
            </a:r>
            <a:r>
              <a:rPr lang="en-GB" dirty="0"/>
              <a:t> </a:t>
            </a:r>
            <a:r>
              <a:rPr lang="en-GB" dirty="0" smtClean="0"/>
              <a:t>(June 9-11 </a:t>
            </a:r>
            <a:r>
              <a:rPr lang="en-GB" dirty="0"/>
              <a:t>2014</a:t>
            </a:r>
            <a:r>
              <a:rPr lang="en-GB" dirty="0" smtClean="0"/>
              <a:t>), The </a:t>
            </a:r>
            <a:r>
              <a:rPr lang="en-GB" dirty="0"/>
              <a:t>Howard W. </a:t>
            </a:r>
            <a:r>
              <a:rPr lang="en-GB" dirty="0" err="1"/>
              <a:t>Odum</a:t>
            </a:r>
            <a:r>
              <a:rPr lang="en-GB" dirty="0"/>
              <a:t> Institute for Research in Social Science, University of North Carolina, </a:t>
            </a:r>
            <a:r>
              <a:rPr lang="en-GB" dirty="0" smtClean="0"/>
              <a:t>USA: </a:t>
            </a: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www.irss.unc.edu/odum/contentSubpage.jsp?nodeid=21#9</a:t>
            </a:r>
            <a:r>
              <a:rPr lang="en-GB" dirty="0" smtClean="0"/>
              <a:t>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Latent Growth Curve </a:t>
            </a:r>
            <a:r>
              <a:rPr lang="en-GB" i="1" dirty="0" err="1"/>
              <a:t>Modeling</a:t>
            </a:r>
            <a:r>
              <a:rPr lang="en-GB" dirty="0"/>
              <a:t> (June 9-13, 2014</a:t>
            </a:r>
            <a:r>
              <a:rPr lang="en-GB" dirty="0" smtClean="0"/>
              <a:t>), Colombia </a:t>
            </a:r>
            <a:r>
              <a:rPr lang="en-GB" dirty="0"/>
              <a:t>University, NY, </a:t>
            </a:r>
            <a:r>
              <a:rPr lang="en-GB" dirty="0" smtClean="0"/>
              <a:t>USA: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www.cuepisummer.org/course/latent-growth-curve-modeling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4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4413" y="1419350"/>
            <a:ext cx="8478068" cy="324063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What is it and why is it useful?</a:t>
            </a:r>
          </a:p>
          <a:p>
            <a:pPr marL="793750" lvl="1" indent="-342900"/>
            <a:r>
              <a:rPr lang="en-GB" sz="2200" dirty="0" smtClean="0"/>
              <a:t>Sub-grouping people</a:t>
            </a:r>
          </a:p>
          <a:p>
            <a:pPr marL="793750" lvl="1" indent="-342900"/>
            <a:r>
              <a:rPr lang="en-GB" sz="2200" dirty="0" smtClean="0"/>
              <a:t>In a cross sectional setting</a:t>
            </a:r>
          </a:p>
          <a:p>
            <a:pPr marL="793750" lvl="1" indent="-342900"/>
            <a:r>
              <a:rPr lang="en-GB" sz="2200" dirty="0" smtClean="0"/>
              <a:t>For repeated measurements</a:t>
            </a:r>
          </a:p>
          <a:p>
            <a:pPr marL="1282700" lvl="2" indent="-342900"/>
            <a:r>
              <a:rPr lang="en-GB" sz="2000" dirty="0" smtClean="0"/>
              <a:t>Examples from the literature</a:t>
            </a:r>
          </a:p>
          <a:p>
            <a:r>
              <a:rPr lang="en-GB" sz="2400" dirty="0" smtClean="0"/>
              <a:t>Hands on</a:t>
            </a:r>
          </a:p>
          <a:p>
            <a:pPr marL="793750" lvl="1" indent="-342900"/>
            <a:r>
              <a:rPr lang="en-GB" sz="2200" dirty="0" smtClean="0"/>
              <a:t>Software </a:t>
            </a:r>
            <a:r>
              <a:rPr lang="en-GB" sz="2200" dirty="0"/>
              <a:t>packages to fit data </a:t>
            </a:r>
            <a:endParaRPr lang="en-GB" sz="2200" dirty="0" smtClean="0"/>
          </a:p>
          <a:p>
            <a:pPr marL="793750" lvl="1" indent="-342900"/>
            <a:r>
              <a:rPr lang="en-GB" sz="2200" dirty="0" smtClean="0"/>
              <a:t>Literature</a:t>
            </a:r>
          </a:p>
          <a:p>
            <a:pPr marL="793750" lvl="1" indent="-342900"/>
            <a:r>
              <a:rPr lang="en-GB" sz="2200" dirty="0" smtClean="0"/>
              <a:t>Courses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74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2" y="339502"/>
            <a:ext cx="8334052" cy="504056"/>
          </a:xfrm>
        </p:spPr>
        <p:txBody>
          <a:bodyPr/>
          <a:lstStyle/>
          <a:p>
            <a:r>
              <a:rPr lang="en-GB" sz="2800" dirty="0" smtClean="0"/>
              <a:t>Sub-grouping people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98" y="1491631"/>
            <a:ext cx="1943906" cy="194390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99" y="1493134"/>
            <a:ext cx="1942713" cy="1942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84" y="1493134"/>
            <a:ext cx="1942713" cy="194271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1475657" y="1203598"/>
            <a:ext cx="2592288" cy="2304256"/>
          </a:xfrm>
          <a:prstGeom prst="ellipse">
            <a:avLst/>
          </a:prstGeom>
          <a:noFill/>
          <a:ln w="28575" cap="flat" cmpd="sng" algn="ctr">
            <a:solidFill>
              <a:srgbClr val="009FD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75657" y="1203598"/>
            <a:ext cx="2592288" cy="2304256"/>
          </a:xfrm>
          <a:prstGeom prst="ellipse">
            <a:avLst/>
          </a:prstGeom>
          <a:noFill/>
          <a:ln w="28575" cap="flat" cmpd="sng" algn="ctr">
            <a:solidFill>
              <a:srgbClr val="009FD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32041" y="1203598"/>
            <a:ext cx="2592288" cy="2304256"/>
          </a:xfrm>
          <a:prstGeom prst="ellipse">
            <a:avLst/>
          </a:prstGeom>
          <a:noFill/>
          <a:ln w="28575" cap="flat" cmpd="sng" algn="ctr">
            <a:solidFill>
              <a:srgbClr val="009FD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0864" y="3651870"/>
            <a:ext cx="1368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B050"/>
                </a:solidFill>
              </a:rPr>
              <a:t>Vigorous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9900"/>
                </a:solidFill>
              </a:rPr>
              <a:t>Moderate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3300"/>
                </a:solidFill>
              </a:rPr>
              <a:t>Inactive</a:t>
            </a:r>
            <a:endParaRPr lang="en-GB" sz="1400" dirty="0">
              <a:solidFill>
                <a:srgbClr val="FF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9732" y="3651870"/>
            <a:ext cx="122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FF"/>
                </a:solidFill>
              </a:rPr>
              <a:t>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FF"/>
                </a:solidFill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21926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2" y="339502"/>
            <a:ext cx="8334052" cy="504056"/>
          </a:xfrm>
        </p:spPr>
        <p:txBody>
          <a:bodyPr/>
          <a:lstStyle/>
          <a:p>
            <a:r>
              <a:rPr lang="en-GB" sz="2800" dirty="0" smtClean="0"/>
              <a:t>Latent class analysis</a:t>
            </a:r>
            <a:br>
              <a:rPr lang="en-GB" sz="2800" dirty="0" smtClean="0"/>
            </a:br>
            <a:r>
              <a:rPr lang="en-GB" sz="2000" dirty="0" smtClean="0"/>
              <a:t>In </a:t>
            </a:r>
            <a:r>
              <a:rPr lang="en-GB" sz="2000" dirty="0"/>
              <a:t>a cross sectional setting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7"/>
          <a:stretch/>
        </p:blipFill>
        <p:spPr bwMode="auto">
          <a:xfrm>
            <a:off x="539553" y="1491630"/>
            <a:ext cx="53354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2" y="339502"/>
            <a:ext cx="8334052" cy="504056"/>
          </a:xfrm>
        </p:spPr>
        <p:txBody>
          <a:bodyPr/>
          <a:lstStyle/>
          <a:p>
            <a:r>
              <a:rPr lang="en-GB" sz="2800" dirty="0"/>
              <a:t>Latent class analysis</a:t>
            </a:r>
            <a:br>
              <a:rPr lang="en-GB" sz="2800" dirty="0"/>
            </a:br>
            <a:r>
              <a:rPr lang="en-GB" sz="2000" dirty="0"/>
              <a:t>In a cross sectional setting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616" y="1571122"/>
            <a:ext cx="1368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Latent classes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51719" y="3482908"/>
            <a:ext cx="165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Active transportation</a:t>
            </a:r>
          </a:p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(</a:t>
            </a:r>
            <a:r>
              <a:rPr lang="en-GB" sz="1400" dirty="0" smtClean="0">
                <a:solidFill>
                  <a:srgbClr val="009FDA"/>
                </a:solidFill>
                <a:latin typeface="Times New Roman"/>
                <a:cs typeface="Times New Roman"/>
              </a:rPr>
              <a:t>≥ 0.25 </a:t>
            </a:r>
            <a:r>
              <a:rPr lang="en-GB" sz="1400" dirty="0" err="1" smtClean="0">
                <a:solidFill>
                  <a:srgbClr val="009FDA"/>
                </a:solidFill>
                <a:latin typeface="Times New Roman"/>
                <a:cs typeface="Times New Roman"/>
              </a:rPr>
              <a:t>hrs</a:t>
            </a:r>
            <a:r>
              <a:rPr lang="en-GB" sz="1400" dirty="0" smtClean="0">
                <a:solidFill>
                  <a:srgbClr val="009FDA"/>
                </a:solidFill>
                <a:latin typeface="Times New Roman"/>
                <a:cs typeface="Times New Roman"/>
              </a:rPr>
              <a:t>/day)</a:t>
            </a:r>
            <a:endParaRPr lang="en-GB" sz="1400" dirty="0">
              <a:solidFill>
                <a:srgbClr val="009FD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1" y="3482907"/>
            <a:ext cx="165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Sitting time at home</a:t>
            </a:r>
          </a:p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(</a:t>
            </a:r>
            <a:r>
              <a:rPr lang="en-GB" sz="1400" dirty="0" smtClean="0">
                <a:solidFill>
                  <a:srgbClr val="009FDA"/>
                </a:solidFill>
                <a:latin typeface="Times New Roman"/>
                <a:cs typeface="Times New Roman"/>
              </a:rPr>
              <a:t>≥ 4 </a:t>
            </a:r>
            <a:r>
              <a:rPr lang="en-GB" sz="1400" dirty="0" err="1" smtClean="0">
                <a:solidFill>
                  <a:srgbClr val="009FDA"/>
                </a:solidFill>
                <a:latin typeface="Times New Roman"/>
                <a:cs typeface="Times New Roman"/>
              </a:rPr>
              <a:t>hrs</a:t>
            </a:r>
            <a:r>
              <a:rPr lang="en-GB" sz="1400" dirty="0" smtClean="0">
                <a:solidFill>
                  <a:srgbClr val="009FDA"/>
                </a:solidFill>
                <a:latin typeface="Times New Roman"/>
                <a:cs typeface="Times New Roman"/>
              </a:rPr>
              <a:t>/day)</a:t>
            </a:r>
            <a:endParaRPr lang="en-GB" sz="1400" dirty="0">
              <a:solidFill>
                <a:srgbClr val="009FD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3" y="3482907"/>
            <a:ext cx="165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Sitting time at work</a:t>
            </a:r>
          </a:p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(</a:t>
            </a:r>
            <a:r>
              <a:rPr lang="en-GB" sz="1400" dirty="0" smtClean="0">
                <a:solidFill>
                  <a:srgbClr val="009FDA"/>
                </a:solidFill>
                <a:latin typeface="Times New Roman"/>
                <a:cs typeface="Times New Roman"/>
              </a:rPr>
              <a:t>≥ 3 </a:t>
            </a:r>
            <a:r>
              <a:rPr lang="en-GB" sz="1400" dirty="0" err="1" smtClean="0">
                <a:solidFill>
                  <a:srgbClr val="009FDA"/>
                </a:solidFill>
                <a:latin typeface="Times New Roman"/>
                <a:cs typeface="Times New Roman"/>
              </a:rPr>
              <a:t>hrs</a:t>
            </a:r>
            <a:r>
              <a:rPr lang="en-GB" sz="1400" dirty="0" smtClean="0">
                <a:solidFill>
                  <a:srgbClr val="009FDA"/>
                </a:solidFill>
                <a:latin typeface="Times New Roman"/>
                <a:cs typeface="Times New Roman"/>
              </a:rPr>
              <a:t>/day)</a:t>
            </a:r>
            <a:endParaRPr lang="en-GB" sz="1400" dirty="0">
              <a:solidFill>
                <a:srgbClr val="009FD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5" y="3482907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MVPA</a:t>
            </a:r>
          </a:p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(</a:t>
            </a:r>
            <a:r>
              <a:rPr lang="en-GB" sz="1400" dirty="0" smtClean="0">
                <a:solidFill>
                  <a:srgbClr val="009FDA"/>
                </a:solidFill>
                <a:latin typeface="Times New Roman"/>
                <a:cs typeface="Times New Roman"/>
              </a:rPr>
              <a:t>≥ 2½ </a:t>
            </a:r>
            <a:r>
              <a:rPr lang="en-GB" sz="1400" dirty="0" err="1" smtClean="0">
                <a:solidFill>
                  <a:srgbClr val="009FDA"/>
                </a:solidFill>
                <a:latin typeface="Times New Roman"/>
                <a:cs typeface="Times New Roman"/>
              </a:rPr>
              <a:t>hrs</a:t>
            </a:r>
            <a:r>
              <a:rPr lang="en-GB" sz="1400" dirty="0" smtClean="0">
                <a:solidFill>
                  <a:srgbClr val="009FDA"/>
                </a:solidFill>
                <a:latin typeface="Times New Roman"/>
                <a:cs typeface="Times New Roman"/>
              </a:rPr>
              <a:t>/week)</a:t>
            </a:r>
            <a:endParaRPr lang="en-GB" sz="1400" dirty="0">
              <a:solidFill>
                <a:srgbClr val="009FDA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80113" y="3441340"/>
            <a:ext cx="1512169" cy="858602"/>
          </a:xfrm>
          <a:prstGeom prst="rect">
            <a:avLst/>
          </a:prstGeom>
          <a:noFill/>
          <a:ln w="38100" cap="flat" cmpd="sng" algn="ctr">
            <a:solidFill>
              <a:srgbClr val="009FD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51921" y="3435846"/>
            <a:ext cx="1512169" cy="858602"/>
          </a:xfrm>
          <a:prstGeom prst="rect">
            <a:avLst/>
          </a:prstGeom>
          <a:noFill/>
          <a:ln w="38100" cap="flat" cmpd="sng" algn="ctr">
            <a:solidFill>
              <a:srgbClr val="009FD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23729" y="3441340"/>
            <a:ext cx="1512169" cy="858602"/>
          </a:xfrm>
          <a:prstGeom prst="rect">
            <a:avLst/>
          </a:prstGeom>
          <a:noFill/>
          <a:ln w="38100" cap="flat" cmpd="sng" algn="ctr">
            <a:solidFill>
              <a:srgbClr val="009FD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08305" y="3441340"/>
            <a:ext cx="1512169" cy="858602"/>
          </a:xfrm>
          <a:prstGeom prst="rect">
            <a:avLst/>
          </a:prstGeom>
          <a:noFill/>
          <a:ln w="38100" cap="flat" cmpd="sng" algn="ctr">
            <a:solidFill>
              <a:srgbClr val="009FD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9" name="Straight Arrow Connector 18"/>
          <p:cNvCxnSpPr>
            <a:stCxn id="4" idx="5"/>
            <a:endCxn id="13" idx="0"/>
          </p:cNvCxnSpPr>
          <p:nvPr/>
        </p:nvCxnSpPr>
        <p:spPr bwMode="auto">
          <a:xfrm>
            <a:off x="5225241" y="2285594"/>
            <a:ext cx="2839147" cy="1155747"/>
          </a:xfrm>
          <a:prstGeom prst="straightConnector1">
            <a:avLst/>
          </a:prstGeom>
          <a:solidFill>
            <a:srgbClr val="C5D0E5"/>
          </a:solidFill>
          <a:ln w="38100" cap="flat" cmpd="sng" algn="ctr">
            <a:solidFill>
              <a:srgbClr val="00196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4" idx="4"/>
            <a:endCxn id="11" idx="0"/>
          </p:cNvCxnSpPr>
          <p:nvPr/>
        </p:nvCxnSpPr>
        <p:spPr bwMode="auto">
          <a:xfrm flipH="1">
            <a:off x="4608004" y="2433228"/>
            <a:ext cx="0" cy="1002618"/>
          </a:xfrm>
          <a:prstGeom prst="straightConnector1">
            <a:avLst/>
          </a:prstGeom>
          <a:solidFill>
            <a:srgbClr val="C5D0E5"/>
          </a:solidFill>
          <a:ln w="38100" cap="flat" cmpd="sng" algn="ctr">
            <a:solidFill>
              <a:srgbClr val="00196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endCxn id="10" idx="0"/>
          </p:cNvCxnSpPr>
          <p:nvPr/>
        </p:nvCxnSpPr>
        <p:spPr bwMode="auto">
          <a:xfrm>
            <a:off x="5031756" y="2374199"/>
            <a:ext cx="1304441" cy="1067142"/>
          </a:xfrm>
          <a:prstGeom prst="straightConnector1">
            <a:avLst/>
          </a:prstGeom>
          <a:solidFill>
            <a:srgbClr val="C5D0E5"/>
          </a:solidFill>
          <a:ln w="38100" cap="flat" cmpd="sng" algn="ctr">
            <a:solidFill>
              <a:srgbClr val="00196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4" idx="6"/>
            <a:endCxn id="70" idx="1"/>
          </p:cNvCxnSpPr>
          <p:nvPr/>
        </p:nvCxnSpPr>
        <p:spPr bwMode="auto">
          <a:xfrm flipV="1">
            <a:off x="5467785" y="1927118"/>
            <a:ext cx="1480480" cy="2054"/>
          </a:xfrm>
          <a:prstGeom prst="straightConnector1">
            <a:avLst/>
          </a:prstGeom>
          <a:solidFill>
            <a:srgbClr val="C5D0E5"/>
          </a:solidFill>
          <a:ln w="38100" cap="flat" cmpd="sng" algn="ctr">
            <a:solidFill>
              <a:srgbClr val="001965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323527" y="3482908"/>
            <a:ext cx="1656185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PAEE</a:t>
            </a:r>
          </a:p>
          <a:p>
            <a:pPr algn="ctr"/>
            <a:r>
              <a:rPr lang="en-GB" sz="1400" dirty="0" smtClean="0">
                <a:solidFill>
                  <a:srgbClr val="009FDA"/>
                </a:solidFill>
              </a:rPr>
              <a:t>(</a:t>
            </a:r>
            <a:r>
              <a:rPr lang="en-GB" sz="1400" dirty="0" smtClean="0">
                <a:solidFill>
                  <a:srgbClr val="009FDA"/>
                </a:solidFill>
                <a:latin typeface="Times New Roman"/>
                <a:cs typeface="Times New Roman"/>
              </a:rPr>
              <a:t>≥ 32.5 kJ/kg/day)</a:t>
            </a:r>
            <a:endParaRPr lang="en-GB" sz="1400" dirty="0">
              <a:solidFill>
                <a:srgbClr val="009FDA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95537" y="3441340"/>
            <a:ext cx="1512169" cy="858602"/>
          </a:xfrm>
          <a:prstGeom prst="rect">
            <a:avLst/>
          </a:prstGeom>
          <a:noFill/>
          <a:ln w="38100" cap="flat" cmpd="sng" algn="ctr">
            <a:solidFill>
              <a:srgbClr val="009FD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5" name="Straight Arrow Connector 14"/>
          <p:cNvCxnSpPr>
            <a:stCxn id="4" idx="3"/>
            <a:endCxn id="55" idx="0"/>
          </p:cNvCxnSpPr>
          <p:nvPr/>
        </p:nvCxnSpPr>
        <p:spPr bwMode="auto">
          <a:xfrm flipH="1">
            <a:off x="1151622" y="2285594"/>
            <a:ext cx="2902523" cy="1155747"/>
          </a:xfrm>
          <a:prstGeom prst="straightConnector1">
            <a:avLst/>
          </a:prstGeom>
          <a:solidFill>
            <a:srgbClr val="C5D0E5"/>
          </a:solidFill>
          <a:ln w="38100" cap="flat" cmpd="sng" algn="ctr">
            <a:solidFill>
              <a:srgbClr val="00196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endCxn id="12" idx="0"/>
          </p:cNvCxnSpPr>
          <p:nvPr/>
        </p:nvCxnSpPr>
        <p:spPr bwMode="auto">
          <a:xfrm flipH="1">
            <a:off x="2879812" y="2396285"/>
            <a:ext cx="1404156" cy="1045056"/>
          </a:xfrm>
          <a:prstGeom prst="straightConnector1">
            <a:avLst/>
          </a:prstGeom>
          <a:solidFill>
            <a:srgbClr val="C5D0E5"/>
          </a:solidFill>
          <a:ln w="38100" cap="flat" cmpd="sng" algn="ctr">
            <a:solidFill>
              <a:srgbClr val="00196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al 3"/>
          <p:cNvSpPr/>
          <p:nvPr/>
        </p:nvSpPr>
        <p:spPr bwMode="auto">
          <a:xfrm>
            <a:off x="3811600" y="1425116"/>
            <a:ext cx="1656185" cy="1008113"/>
          </a:xfrm>
          <a:prstGeom prst="ellipse">
            <a:avLst/>
          </a:prstGeom>
          <a:noFill/>
          <a:ln w="38100" cap="flat" cmpd="sng" algn="ctr">
            <a:solidFill>
              <a:srgbClr val="00196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76256" y="1559840"/>
            <a:ext cx="165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1965"/>
                </a:solidFill>
              </a:rPr>
              <a:t>Glucose</a:t>
            </a:r>
          </a:p>
          <a:p>
            <a:pPr algn="ctr"/>
            <a:r>
              <a:rPr lang="en-GB" sz="1400" dirty="0" smtClean="0">
                <a:solidFill>
                  <a:srgbClr val="001965"/>
                </a:solidFill>
              </a:rPr>
              <a:t>Metabolic</a:t>
            </a:r>
          </a:p>
          <a:p>
            <a:pPr algn="ctr"/>
            <a:r>
              <a:rPr lang="en-GB" sz="1400" dirty="0" smtClean="0">
                <a:solidFill>
                  <a:srgbClr val="001965"/>
                </a:solidFill>
              </a:rPr>
              <a:t>profile</a:t>
            </a:r>
            <a:endParaRPr lang="en-GB" sz="1400" dirty="0">
              <a:solidFill>
                <a:srgbClr val="001965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948264" y="1497817"/>
            <a:ext cx="1512169" cy="858602"/>
          </a:xfrm>
          <a:prstGeom prst="rect">
            <a:avLst/>
          </a:prstGeom>
          <a:noFill/>
          <a:ln w="38100" cap="flat" cmpd="sng" algn="ctr">
            <a:solidFill>
              <a:srgbClr val="00196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2" y="339502"/>
            <a:ext cx="8334052" cy="504056"/>
          </a:xfrm>
        </p:spPr>
        <p:txBody>
          <a:bodyPr/>
          <a:lstStyle/>
          <a:p>
            <a:r>
              <a:rPr lang="en-GB" sz="2800" dirty="0" smtClean="0"/>
              <a:t>Latent </a:t>
            </a:r>
            <a:r>
              <a:rPr lang="en-GB" sz="2800" dirty="0"/>
              <a:t>class trajectory </a:t>
            </a:r>
            <a:r>
              <a:rPr lang="en-GB" sz="2800" dirty="0" smtClean="0"/>
              <a:t>analysis</a:t>
            </a:r>
            <a:br>
              <a:rPr lang="en-GB" sz="2800" dirty="0" smtClean="0"/>
            </a:br>
            <a:r>
              <a:rPr lang="en-GB" sz="2000" dirty="0" smtClean="0"/>
              <a:t>For </a:t>
            </a:r>
            <a:r>
              <a:rPr lang="en-GB" sz="2000" dirty="0"/>
              <a:t>repeated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4413" y="1419350"/>
            <a:ext cx="8478068" cy="32406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atent </a:t>
            </a:r>
            <a:r>
              <a:rPr lang="en-GB" dirty="0"/>
              <a:t>class trajectory analysis (LCTA</a:t>
            </a:r>
            <a:r>
              <a:rPr lang="en-GB" dirty="0" smtClean="0"/>
              <a:t>) </a:t>
            </a:r>
            <a:r>
              <a:rPr lang="en-GB" dirty="0"/>
              <a:t>finds sub-groups in data with distinct patterns over time for </a:t>
            </a:r>
            <a:r>
              <a:rPr lang="en-GB" dirty="0" smtClean="0"/>
              <a:t>one </a:t>
            </a:r>
            <a:r>
              <a:rPr lang="en-GB" dirty="0"/>
              <a:t>given </a:t>
            </a:r>
            <a:r>
              <a:rPr lang="en-GB" dirty="0" smtClean="0"/>
              <a:t>characteristic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97890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003798"/>
            <a:ext cx="2019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4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2" y="339502"/>
            <a:ext cx="8334052" cy="504056"/>
          </a:xfrm>
        </p:spPr>
        <p:txBody>
          <a:bodyPr/>
          <a:lstStyle/>
          <a:p>
            <a:r>
              <a:rPr lang="en-GB" sz="2800" dirty="0" smtClean="0"/>
              <a:t>One pattern?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/>
          <a:stretch/>
        </p:blipFill>
        <p:spPr bwMode="auto">
          <a:xfrm>
            <a:off x="900333" y="1203598"/>
            <a:ext cx="4845268" cy="35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4717198"/>
            <a:ext cx="540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Time since radiation therapy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698" y="1131590"/>
            <a:ext cx="430887" cy="33948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Prostate-specific antigen level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98152" y="1974380"/>
            <a:ext cx="7799714" cy="1590743"/>
            <a:chOff x="1098151" y="1974379"/>
            <a:chExt cx="7799713" cy="1590743"/>
          </a:xfrm>
        </p:grpSpPr>
        <p:sp>
          <p:nvSpPr>
            <p:cNvPr id="3" name="Arc 2"/>
            <p:cNvSpPr/>
            <p:nvPr/>
          </p:nvSpPr>
          <p:spPr bwMode="auto">
            <a:xfrm rot="8912519">
              <a:off x="1098151" y="1974379"/>
              <a:ext cx="1884291" cy="1590743"/>
            </a:xfrm>
            <a:prstGeom prst="arc">
              <a:avLst>
                <a:gd name="adj1" fmla="val 18368643"/>
                <a:gd name="adj2" fmla="val 1187991"/>
              </a:avLst>
            </a:prstGeom>
            <a:noFill/>
            <a:ln w="101600" cap="flat" cmpd="sng" algn="ctr">
              <a:solidFill>
                <a:srgbClr val="009F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" name="Arc 3"/>
            <p:cNvSpPr/>
            <p:nvPr/>
          </p:nvSpPr>
          <p:spPr bwMode="auto">
            <a:xfrm rot="10424869">
              <a:off x="1906518" y="3027957"/>
              <a:ext cx="6991346" cy="360040"/>
            </a:xfrm>
            <a:prstGeom prst="arc">
              <a:avLst>
                <a:gd name="adj1" fmla="val 16200000"/>
                <a:gd name="adj2" fmla="val 5917"/>
              </a:avLst>
            </a:prstGeom>
            <a:noFill/>
            <a:ln w="101600" cap="flat" cmpd="sng" algn="ctr">
              <a:solidFill>
                <a:srgbClr val="009F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7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2" y="339502"/>
            <a:ext cx="8334052" cy="504056"/>
          </a:xfrm>
        </p:spPr>
        <p:txBody>
          <a:bodyPr/>
          <a:lstStyle/>
          <a:p>
            <a:r>
              <a:rPr lang="en-GB" sz="2800" dirty="0" smtClean="0"/>
              <a:t>Or two patterns?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4717198"/>
            <a:ext cx="540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Time since radiation therapy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698" y="1131590"/>
            <a:ext cx="430887" cy="33948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Prostate-specific antigen level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/>
          <a:stretch/>
        </p:blipFill>
        <p:spPr bwMode="auto">
          <a:xfrm>
            <a:off x="928469" y="1203598"/>
            <a:ext cx="4817132" cy="35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85325" y="1777310"/>
            <a:ext cx="7812540" cy="2120278"/>
            <a:chOff x="1085324" y="1777310"/>
            <a:chExt cx="7812540" cy="2120278"/>
          </a:xfrm>
        </p:grpSpPr>
        <p:sp>
          <p:nvSpPr>
            <p:cNvPr id="8" name="Arc 7"/>
            <p:cNvSpPr/>
            <p:nvPr/>
          </p:nvSpPr>
          <p:spPr bwMode="auto">
            <a:xfrm rot="8912519">
              <a:off x="1085324" y="1777310"/>
              <a:ext cx="2000295" cy="2120278"/>
            </a:xfrm>
            <a:prstGeom prst="arc">
              <a:avLst>
                <a:gd name="adj1" fmla="val 18412275"/>
                <a:gd name="adj2" fmla="val 1187991"/>
              </a:avLst>
            </a:pr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424869">
              <a:off x="1906518" y="3272245"/>
              <a:ext cx="6991346" cy="360040"/>
            </a:xfrm>
            <a:prstGeom prst="arc">
              <a:avLst>
                <a:gd name="adj1" fmla="val 16200000"/>
                <a:gd name="adj2" fmla="val 5917"/>
              </a:avLst>
            </a:pr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8151" y="1650386"/>
            <a:ext cx="7468050" cy="1590743"/>
            <a:chOff x="1098151" y="1650386"/>
            <a:chExt cx="7468050" cy="1590743"/>
          </a:xfrm>
        </p:grpSpPr>
        <p:sp>
          <p:nvSpPr>
            <p:cNvPr id="12" name="Arc 11"/>
            <p:cNvSpPr/>
            <p:nvPr/>
          </p:nvSpPr>
          <p:spPr bwMode="auto">
            <a:xfrm rot="8912519">
              <a:off x="1098151" y="1650386"/>
              <a:ext cx="1884291" cy="1590743"/>
            </a:xfrm>
            <a:prstGeom prst="arc">
              <a:avLst>
                <a:gd name="adj1" fmla="val 18368643"/>
                <a:gd name="adj2" fmla="val 1187991"/>
              </a:avLst>
            </a:prstGeom>
            <a:noFill/>
            <a:ln w="101600" cap="flat" cmpd="sng" algn="ctr">
              <a:solidFill>
                <a:srgbClr val="009F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" name="Arc 12"/>
            <p:cNvSpPr/>
            <p:nvPr/>
          </p:nvSpPr>
          <p:spPr bwMode="auto">
            <a:xfrm rot="9380750">
              <a:off x="1676847" y="1660333"/>
              <a:ext cx="6889354" cy="429991"/>
            </a:xfrm>
            <a:prstGeom prst="arc">
              <a:avLst>
                <a:gd name="adj1" fmla="val 16200000"/>
                <a:gd name="adj2" fmla="val 5917"/>
              </a:avLst>
            </a:prstGeom>
            <a:noFill/>
            <a:ln w="101600" cap="flat" cmpd="sng" algn="ctr">
              <a:solidFill>
                <a:srgbClr val="009F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1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959472"/>
            <a:ext cx="3600400" cy="170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Examples from the literature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29" y="1203599"/>
            <a:ext cx="4025454" cy="28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93" y="1512863"/>
            <a:ext cx="3359810" cy="8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5" y="2355727"/>
            <a:ext cx="2808311" cy="5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712682"/>
            <a:ext cx="3096345" cy="226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03028"/>
            <a:ext cx="4445348" cy="158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0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d6cff37-347e-4063-8aa9-181b7d4d90ef"/>
</p:tagLst>
</file>

<file path=ppt/theme/theme1.xml><?xml version="1.0" encoding="utf-8"?>
<a:theme xmlns:a="http://schemas.openxmlformats.org/drawingml/2006/main" name="Steno_Powerpoint Template_2.0">
  <a:themeElements>
    <a:clrScheme name="Brugerdefineret 1">
      <a:dk1>
        <a:srgbClr val="001965"/>
      </a:dk1>
      <a:lt1>
        <a:srgbClr val="FFFFFF"/>
      </a:lt1>
      <a:dk2>
        <a:srgbClr val="001965"/>
      </a:dk2>
      <a:lt2>
        <a:srgbClr val="009FDA"/>
      </a:lt2>
      <a:accent1>
        <a:srgbClr val="009FDA"/>
      </a:accent1>
      <a:accent2>
        <a:srgbClr val="001965"/>
      </a:accent2>
      <a:accent3>
        <a:srgbClr val="C81F49"/>
      </a:accent3>
      <a:accent4>
        <a:srgbClr val="F58220"/>
      </a:accent4>
      <a:accent5>
        <a:srgbClr val="00AF41"/>
      </a:accent5>
      <a:accent6>
        <a:srgbClr val="82786F"/>
      </a:accent6>
      <a:hlink>
        <a:srgbClr val="009FDA"/>
      </a:hlink>
      <a:folHlink>
        <a:srgbClr val="009FDA"/>
      </a:folHlink>
    </a:clrScheme>
    <a:fontScheme name="NN1-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1-White 1">
        <a:dk1>
          <a:srgbClr val="001965"/>
        </a:dk1>
        <a:lt1>
          <a:srgbClr val="FFFFFF"/>
        </a:lt1>
        <a:dk2>
          <a:srgbClr val="001965"/>
        </a:dk2>
        <a:lt2>
          <a:srgbClr val="808080"/>
        </a:lt2>
        <a:accent1>
          <a:srgbClr val="001965"/>
        </a:accent1>
        <a:accent2>
          <a:srgbClr val="A8C903"/>
        </a:accent2>
        <a:accent3>
          <a:srgbClr val="FFFFFF"/>
        </a:accent3>
        <a:accent4>
          <a:srgbClr val="001455"/>
        </a:accent4>
        <a:accent5>
          <a:srgbClr val="AAABB8"/>
        </a:accent5>
        <a:accent6>
          <a:srgbClr val="98B602"/>
        </a:accent6>
        <a:hlink>
          <a:srgbClr val="8A560F"/>
        </a:hlink>
        <a:folHlink>
          <a:srgbClr val="E64A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Steno_Powerpoint Template_2.0</Template>
  <TotalTime>10650</TotalTime>
  <Words>509</Words>
  <Application>Microsoft Office PowerPoint</Application>
  <PresentationFormat>On-screen Show (16:9)</PresentationFormat>
  <Paragraphs>130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Steno_Powerpoint Template_2.0</vt:lpstr>
      <vt:lpstr> A flexible statistical approach for identifying and classifying heterogeneity     Dorte Vistisen   Steno Diabetes Center, Gentofte, Denmark </vt:lpstr>
      <vt:lpstr>Agenda</vt:lpstr>
      <vt:lpstr>Sub-grouping people</vt:lpstr>
      <vt:lpstr>Latent class analysis In a cross sectional setting</vt:lpstr>
      <vt:lpstr>Latent class analysis In a cross sectional setting</vt:lpstr>
      <vt:lpstr>Latent class trajectory analysis For repeated measurements</vt:lpstr>
      <vt:lpstr>One pattern?</vt:lpstr>
      <vt:lpstr>Or two patterns?</vt:lpstr>
      <vt:lpstr>Examples from the literature</vt:lpstr>
      <vt:lpstr>Examples from the literature</vt:lpstr>
      <vt:lpstr>Advantages and limitations</vt:lpstr>
      <vt:lpstr>Agenda</vt:lpstr>
      <vt:lpstr>Software packages to fit data</vt:lpstr>
      <vt:lpstr>Literature</vt:lpstr>
      <vt:lpstr>Courses</vt:lpstr>
    </vt:vector>
  </TitlesOfParts>
  <Company>Novo Nordisk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KRIF (Kristine Færch)</dc:creator>
  <cp:lastModifiedBy>Dorte Vistisen</cp:lastModifiedBy>
  <cp:revision>844</cp:revision>
  <cp:lastPrinted>2014-03-27T12:20:14Z</cp:lastPrinted>
  <dcterms:created xsi:type="dcterms:W3CDTF">2013-05-19T12:37:31Z</dcterms:created>
  <dcterms:modified xsi:type="dcterms:W3CDTF">2014-03-28T11:42:57Z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2003-11-30T23:00:00Z</vt:filetime>
  </property>
  <property fmtid="{D5CDD505-2E9C-101B-9397-08002B2CF9AE}" pid="3" name="Checked by">
    <vt:lpwstr>PHS</vt:lpwstr>
  </property>
  <property fmtid="{D5CDD505-2E9C-101B-9397-08002B2CF9AE}" pid="4" name="Department">
    <vt:lpwstr>NNIT Learning Solutions</vt:lpwstr>
  </property>
</Properties>
</file>